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4" r:id="rId4"/>
    <p:sldId id="295" r:id="rId5"/>
    <p:sldId id="301" r:id="rId6"/>
    <p:sldId id="287" r:id="rId7"/>
    <p:sldId id="257" r:id="rId8"/>
    <p:sldId id="283" r:id="rId9"/>
    <p:sldId id="305" r:id="rId10"/>
    <p:sldId id="288" r:id="rId11"/>
    <p:sldId id="280" r:id="rId12"/>
    <p:sldId id="286" r:id="rId13"/>
    <p:sldId id="307" r:id="rId14"/>
    <p:sldId id="308" r:id="rId15"/>
    <p:sldId id="285" r:id="rId16"/>
    <p:sldId id="289" r:id="rId17"/>
    <p:sldId id="290" r:id="rId18"/>
    <p:sldId id="291" r:id="rId19"/>
    <p:sldId id="292" r:id="rId20"/>
    <p:sldId id="293" r:id="rId21"/>
    <p:sldId id="294" r:id="rId22"/>
    <p:sldId id="309" r:id="rId23"/>
    <p:sldId id="296" r:id="rId24"/>
    <p:sldId id="297" r:id="rId25"/>
    <p:sldId id="302" r:id="rId26"/>
    <p:sldId id="303" r:id="rId27"/>
    <p:sldId id="298" r:id="rId28"/>
    <p:sldId id="299" r:id="rId29"/>
    <p:sldId id="300" r:id="rId30"/>
    <p:sldId id="313" r:id="rId31"/>
    <p:sldId id="314" r:id="rId32"/>
    <p:sldId id="315" r:id="rId33"/>
    <p:sldId id="316" r:id="rId34"/>
    <p:sldId id="304" r:id="rId35"/>
    <p:sldId id="306" r:id="rId36"/>
    <p:sldId id="310" r:id="rId37"/>
    <p:sldId id="311" r:id="rId38"/>
    <p:sldId id="312"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85" d="100"/>
          <a:sy n="185" d="100"/>
        </p:scale>
        <p:origin x="-164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7924A4BC-9969-B34F-B8D6-ED3D07F43D2B}" type="datetimeFigureOut">
              <a:rPr lang="en-US" smtClean="0"/>
              <a:t>19/09/17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AC8E4-4334-5648-A17C-FB06DFBE7230}" type="slidenum">
              <a:rPr lang="en-US" smtClean="0"/>
              <a:t>‹#›</a:t>
            </a:fld>
            <a:endParaRPr lang="en-US"/>
          </a:p>
        </p:txBody>
      </p:sp>
    </p:spTree>
    <p:extLst>
      <p:ext uri="{BB962C8B-B14F-4D97-AF65-F5344CB8AC3E}">
        <p14:creationId xmlns:p14="http://schemas.microsoft.com/office/powerpoint/2010/main" val="2917192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7924A4BC-9969-B34F-B8D6-ED3D07F43D2B}" type="datetimeFigureOut">
              <a:rPr lang="en-US" smtClean="0"/>
              <a:t>19/09/17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AC8E4-4334-5648-A17C-FB06DFBE7230}" type="slidenum">
              <a:rPr lang="en-US" smtClean="0"/>
              <a:t>‹#›</a:t>
            </a:fld>
            <a:endParaRPr lang="en-US"/>
          </a:p>
        </p:txBody>
      </p:sp>
    </p:spTree>
    <p:extLst>
      <p:ext uri="{BB962C8B-B14F-4D97-AF65-F5344CB8AC3E}">
        <p14:creationId xmlns:p14="http://schemas.microsoft.com/office/powerpoint/2010/main" val="3368066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7924A4BC-9969-B34F-B8D6-ED3D07F43D2B}" type="datetimeFigureOut">
              <a:rPr lang="en-US" smtClean="0"/>
              <a:t>19/09/17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AC8E4-4334-5648-A17C-FB06DFBE7230}" type="slidenum">
              <a:rPr lang="en-US" smtClean="0"/>
              <a:t>‹#›</a:t>
            </a:fld>
            <a:endParaRPr lang="en-US"/>
          </a:p>
        </p:txBody>
      </p:sp>
    </p:spTree>
    <p:extLst>
      <p:ext uri="{BB962C8B-B14F-4D97-AF65-F5344CB8AC3E}">
        <p14:creationId xmlns:p14="http://schemas.microsoft.com/office/powerpoint/2010/main" val="200514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7924A4BC-9969-B34F-B8D6-ED3D07F43D2B}" type="datetimeFigureOut">
              <a:rPr lang="en-US" smtClean="0"/>
              <a:t>19/09/17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AC8E4-4334-5648-A17C-FB06DFBE7230}" type="slidenum">
              <a:rPr lang="en-US" smtClean="0"/>
              <a:t>‹#›</a:t>
            </a:fld>
            <a:endParaRPr lang="en-US"/>
          </a:p>
        </p:txBody>
      </p:sp>
    </p:spTree>
    <p:extLst>
      <p:ext uri="{BB962C8B-B14F-4D97-AF65-F5344CB8AC3E}">
        <p14:creationId xmlns:p14="http://schemas.microsoft.com/office/powerpoint/2010/main" val="208855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7924A4BC-9969-B34F-B8D6-ED3D07F43D2B}" type="datetimeFigureOut">
              <a:rPr lang="en-US" smtClean="0"/>
              <a:t>19/09/17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AC8E4-4334-5648-A17C-FB06DFBE7230}" type="slidenum">
              <a:rPr lang="en-US" smtClean="0"/>
              <a:t>‹#›</a:t>
            </a:fld>
            <a:endParaRPr lang="en-US"/>
          </a:p>
        </p:txBody>
      </p:sp>
    </p:spTree>
    <p:extLst>
      <p:ext uri="{BB962C8B-B14F-4D97-AF65-F5344CB8AC3E}">
        <p14:creationId xmlns:p14="http://schemas.microsoft.com/office/powerpoint/2010/main" val="4020209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7924A4BC-9969-B34F-B8D6-ED3D07F43D2B}" type="datetimeFigureOut">
              <a:rPr lang="en-US" smtClean="0"/>
              <a:t>19/09/17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EAC8E4-4334-5648-A17C-FB06DFBE7230}" type="slidenum">
              <a:rPr lang="en-US" smtClean="0"/>
              <a:t>‹#›</a:t>
            </a:fld>
            <a:endParaRPr lang="en-US"/>
          </a:p>
        </p:txBody>
      </p:sp>
    </p:spTree>
    <p:extLst>
      <p:ext uri="{BB962C8B-B14F-4D97-AF65-F5344CB8AC3E}">
        <p14:creationId xmlns:p14="http://schemas.microsoft.com/office/powerpoint/2010/main" val="1135456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7924A4BC-9969-B34F-B8D6-ED3D07F43D2B}" type="datetimeFigureOut">
              <a:rPr lang="en-US" smtClean="0"/>
              <a:t>19/09/17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EAC8E4-4334-5648-A17C-FB06DFBE7230}" type="slidenum">
              <a:rPr lang="en-US" smtClean="0"/>
              <a:t>‹#›</a:t>
            </a:fld>
            <a:endParaRPr lang="en-US"/>
          </a:p>
        </p:txBody>
      </p:sp>
    </p:spTree>
    <p:extLst>
      <p:ext uri="{BB962C8B-B14F-4D97-AF65-F5344CB8AC3E}">
        <p14:creationId xmlns:p14="http://schemas.microsoft.com/office/powerpoint/2010/main" val="3471271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7924A4BC-9969-B34F-B8D6-ED3D07F43D2B}" type="datetimeFigureOut">
              <a:rPr lang="en-US" smtClean="0"/>
              <a:t>19/09/17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EAC8E4-4334-5648-A17C-FB06DFBE7230}" type="slidenum">
              <a:rPr lang="en-US" smtClean="0"/>
              <a:t>‹#›</a:t>
            </a:fld>
            <a:endParaRPr lang="en-US"/>
          </a:p>
        </p:txBody>
      </p:sp>
    </p:spTree>
    <p:extLst>
      <p:ext uri="{BB962C8B-B14F-4D97-AF65-F5344CB8AC3E}">
        <p14:creationId xmlns:p14="http://schemas.microsoft.com/office/powerpoint/2010/main" val="1779558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24A4BC-9969-B34F-B8D6-ED3D07F43D2B}" type="datetimeFigureOut">
              <a:rPr lang="en-US" smtClean="0"/>
              <a:t>19/09/17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EAC8E4-4334-5648-A17C-FB06DFBE7230}" type="slidenum">
              <a:rPr lang="en-US" smtClean="0"/>
              <a:t>‹#›</a:t>
            </a:fld>
            <a:endParaRPr lang="en-US"/>
          </a:p>
        </p:txBody>
      </p:sp>
    </p:spTree>
    <p:extLst>
      <p:ext uri="{BB962C8B-B14F-4D97-AF65-F5344CB8AC3E}">
        <p14:creationId xmlns:p14="http://schemas.microsoft.com/office/powerpoint/2010/main" val="2710691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7924A4BC-9969-B34F-B8D6-ED3D07F43D2B}" type="datetimeFigureOut">
              <a:rPr lang="en-US" smtClean="0"/>
              <a:t>19/09/17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EAC8E4-4334-5648-A17C-FB06DFBE7230}" type="slidenum">
              <a:rPr lang="en-US" smtClean="0"/>
              <a:t>‹#›</a:t>
            </a:fld>
            <a:endParaRPr lang="en-US"/>
          </a:p>
        </p:txBody>
      </p:sp>
    </p:spTree>
    <p:extLst>
      <p:ext uri="{BB962C8B-B14F-4D97-AF65-F5344CB8AC3E}">
        <p14:creationId xmlns:p14="http://schemas.microsoft.com/office/powerpoint/2010/main" val="7989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7924A4BC-9969-B34F-B8D6-ED3D07F43D2B}" type="datetimeFigureOut">
              <a:rPr lang="en-US" smtClean="0"/>
              <a:t>19/09/17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EAC8E4-4334-5648-A17C-FB06DFBE7230}" type="slidenum">
              <a:rPr lang="en-US" smtClean="0"/>
              <a:t>‹#›</a:t>
            </a:fld>
            <a:endParaRPr lang="en-US"/>
          </a:p>
        </p:txBody>
      </p:sp>
    </p:spTree>
    <p:extLst>
      <p:ext uri="{BB962C8B-B14F-4D97-AF65-F5344CB8AC3E}">
        <p14:creationId xmlns:p14="http://schemas.microsoft.com/office/powerpoint/2010/main" val="36571033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24A4BC-9969-B34F-B8D6-ED3D07F43D2B}" type="datetimeFigureOut">
              <a:rPr lang="en-US" smtClean="0"/>
              <a:t>19/09/17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EAC8E4-4334-5648-A17C-FB06DFBE7230}" type="slidenum">
              <a:rPr lang="en-US" smtClean="0"/>
              <a:t>‹#›</a:t>
            </a:fld>
            <a:endParaRPr lang="en-US"/>
          </a:p>
        </p:txBody>
      </p:sp>
    </p:spTree>
    <p:extLst>
      <p:ext uri="{BB962C8B-B14F-4D97-AF65-F5344CB8AC3E}">
        <p14:creationId xmlns:p14="http://schemas.microsoft.com/office/powerpoint/2010/main" val="4190507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cw.mit.edu/index.htm" TargetMode="External"/><Relationship Id="rId3" Type="http://schemas.openxmlformats.org/officeDocument/2006/relationships/hyperlink" Target="https://www.edx.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Bioinformatics</a:t>
            </a:r>
            <a:r>
              <a:rPr lang="zh-CN" altLang="en-US" dirty="0" smtClean="0"/>
              <a:t> </a:t>
            </a:r>
            <a:r>
              <a:rPr lang="zh-CN" altLang="zh-CN" dirty="0" smtClean="0"/>
              <a:t>（</a:t>
            </a:r>
            <a:r>
              <a:rPr lang="zh-CN" altLang="en-US" dirty="0" smtClean="0">
                <a:latin typeface="黑体"/>
                <a:ea typeface="黑体"/>
                <a:cs typeface="黑体"/>
              </a:rPr>
              <a:t>生物信息学</a:t>
            </a:r>
            <a:r>
              <a:rPr lang="zh-CN" altLang="en-US" dirty="0" smtClean="0"/>
              <a:t>）</a:t>
            </a:r>
            <a:br>
              <a:rPr lang="zh-CN" altLang="en-US" dirty="0" smtClean="0"/>
            </a:br>
            <a:r>
              <a:rPr lang="en-US" altLang="zh-CN" dirty="0" smtClean="0"/>
              <a:t>BME1063.01</a:t>
            </a:r>
            <a:br>
              <a:rPr lang="en-US" altLang="zh-CN" dirty="0" smtClean="0"/>
            </a:br>
            <a:r>
              <a:rPr lang="en-US" altLang="zh-CN" dirty="0" smtClean="0"/>
              <a:t>Lecture1. Class3 </a:t>
            </a:r>
            <a:r>
              <a:rPr lang="zh-CN" altLang="en-US" dirty="0" smtClean="0"/>
              <a:t> </a:t>
            </a:r>
            <a:endParaRPr lang="en-US" dirty="0"/>
          </a:p>
        </p:txBody>
      </p:sp>
      <p:sp>
        <p:nvSpPr>
          <p:cNvPr id="3" name="Subtitle 2"/>
          <p:cNvSpPr>
            <a:spLocks noGrp="1"/>
          </p:cNvSpPr>
          <p:nvPr>
            <p:ph type="subTitle" idx="1"/>
          </p:nvPr>
        </p:nvSpPr>
        <p:spPr>
          <a:xfrm>
            <a:off x="1371600" y="4108206"/>
            <a:ext cx="6400800" cy="1530593"/>
          </a:xfrm>
        </p:spPr>
        <p:txBody>
          <a:bodyPr>
            <a:normAutofit fontScale="92500" lnSpcReduction="10000"/>
          </a:bodyPr>
          <a:lstStyle/>
          <a:p>
            <a:r>
              <a:rPr lang="zh-CN" altLang="en-US" dirty="0" smtClean="0"/>
              <a:t>张力烨</a:t>
            </a:r>
          </a:p>
          <a:p>
            <a:r>
              <a:rPr lang="en-US" altLang="zh-CN" dirty="0" err="1" smtClean="0"/>
              <a:t>ShanghaiTech</a:t>
            </a:r>
            <a:r>
              <a:rPr lang="en-US" altLang="zh-CN" dirty="0" smtClean="0"/>
              <a:t> University</a:t>
            </a:r>
          </a:p>
          <a:p>
            <a:r>
              <a:rPr lang="en-US" altLang="zh-CN" dirty="0" smtClean="0"/>
              <a:t>School of Life Science and Technology</a:t>
            </a:r>
            <a:endParaRPr lang="zh-CN" altLang="en-US" dirty="0" smtClean="0"/>
          </a:p>
        </p:txBody>
      </p:sp>
    </p:spTree>
    <p:extLst>
      <p:ext uri="{BB962C8B-B14F-4D97-AF65-F5344CB8AC3E}">
        <p14:creationId xmlns:p14="http://schemas.microsoft.com/office/powerpoint/2010/main" val="33921080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week1.class</a:t>
            </a:r>
            <a:r>
              <a:rPr lang="en-US" altLang="zh-CN" dirty="0" smtClean="0">
                <a:latin typeface="Times New Roman"/>
                <a:cs typeface="Times New Roman"/>
              </a:rPr>
              <a:t>3</a:t>
            </a:r>
            <a:endParaRPr lang="en-US" dirty="0">
              <a:latin typeface="Times New Roman"/>
              <a:cs typeface="Times New Roman"/>
            </a:endParaRPr>
          </a:p>
        </p:txBody>
      </p:sp>
      <p:sp>
        <p:nvSpPr>
          <p:cNvPr id="3" name="Content Placeholder 2"/>
          <p:cNvSpPr>
            <a:spLocks noGrp="1"/>
          </p:cNvSpPr>
          <p:nvPr>
            <p:ph idx="1"/>
          </p:nvPr>
        </p:nvSpPr>
        <p:spPr/>
        <p:txBody>
          <a:bodyPr/>
          <a:lstStyle/>
          <a:p>
            <a:r>
              <a:rPr lang="en-US" altLang="zh-CN" dirty="0" smtClean="0">
                <a:solidFill>
                  <a:srgbClr val="D9D9D9"/>
                </a:solidFill>
                <a:latin typeface="Times New Roman"/>
                <a:cs typeface="Times New Roman"/>
              </a:rPr>
              <a:t>1</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What is the definition of Bioinformatics</a:t>
            </a:r>
          </a:p>
          <a:p>
            <a:r>
              <a:rPr lang="en-US" altLang="zh-CN" dirty="0" smtClean="0">
                <a:solidFill>
                  <a:srgbClr val="D9D9D9"/>
                </a:solidFill>
                <a:latin typeface="Times New Roman"/>
                <a:cs typeface="Times New Roman"/>
              </a:rPr>
              <a:t>2.   Why </a:t>
            </a:r>
            <a:r>
              <a:rPr lang="en-US" altLang="zh-CN" dirty="0">
                <a:solidFill>
                  <a:srgbClr val="D9D9D9"/>
                </a:solidFill>
                <a:latin typeface="Times New Roman"/>
                <a:cs typeface="Times New Roman"/>
              </a:rPr>
              <a:t>Bioinformatics is </a:t>
            </a:r>
            <a:r>
              <a:rPr lang="en-US" altLang="zh-CN" dirty="0" smtClean="0">
                <a:solidFill>
                  <a:srgbClr val="D9D9D9"/>
                </a:solidFill>
                <a:latin typeface="Times New Roman"/>
                <a:cs typeface="Times New Roman"/>
              </a:rPr>
              <a:t>important</a:t>
            </a:r>
          </a:p>
          <a:p>
            <a:r>
              <a:rPr lang="en-US" altLang="zh-CN" dirty="0" smtClean="0">
                <a:latin typeface="Times New Roman"/>
                <a:cs typeface="Times New Roman"/>
              </a:rPr>
              <a:t>3.   What is a good or bad </a:t>
            </a:r>
            <a:r>
              <a:rPr lang="en-US" altLang="zh-CN" dirty="0" err="1" smtClean="0">
                <a:latin typeface="Times New Roman"/>
                <a:cs typeface="Times New Roman"/>
              </a:rPr>
              <a:t>bioinformatician</a:t>
            </a:r>
            <a:r>
              <a:rPr lang="en-US" altLang="zh-CN" dirty="0" smtClean="0">
                <a:latin typeface="Times New Roman"/>
                <a:cs typeface="Times New Roman"/>
              </a:rPr>
              <a:t>?</a:t>
            </a:r>
          </a:p>
          <a:p>
            <a:r>
              <a:rPr lang="en-US" altLang="zh-CN" dirty="0" smtClean="0">
                <a:solidFill>
                  <a:srgbClr val="D9D9D9"/>
                </a:solidFill>
                <a:latin typeface="Times New Roman"/>
                <a:cs typeface="Times New Roman"/>
              </a:rPr>
              <a:t>4.   Some general principles </a:t>
            </a:r>
          </a:p>
        </p:txBody>
      </p:sp>
    </p:spTree>
    <p:extLst>
      <p:ext uri="{BB962C8B-B14F-4D97-AF65-F5344CB8AC3E}">
        <p14:creationId xmlns:p14="http://schemas.microsoft.com/office/powerpoint/2010/main" val="32609954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636"/>
            <a:ext cx="8229600" cy="1143000"/>
          </a:xfrm>
        </p:spPr>
        <p:txBody>
          <a:bodyPr>
            <a:normAutofit fontScale="90000"/>
          </a:bodyPr>
          <a:lstStyle/>
          <a:p>
            <a:r>
              <a:rPr lang="en-US" altLang="zh-CN" dirty="0" smtClean="0">
                <a:latin typeface="Times New Roman"/>
                <a:cs typeface="Times New Roman"/>
              </a:rPr>
              <a:t>What is a good or bad </a:t>
            </a:r>
            <a:r>
              <a:rPr lang="en-US" altLang="zh-CN" dirty="0" err="1" smtClean="0">
                <a:latin typeface="Times New Roman"/>
                <a:cs typeface="Times New Roman"/>
              </a:rPr>
              <a:t>bioinformatician</a:t>
            </a:r>
            <a:endParaRPr lang="en-US" dirty="0">
              <a:latin typeface="Times New Roman"/>
              <a:cs typeface="Times New Roman"/>
            </a:endParaRPr>
          </a:p>
        </p:txBody>
      </p:sp>
      <p:pic>
        <p:nvPicPr>
          <p:cNvPr id="3" name="Picture 2"/>
          <p:cNvPicPr>
            <a:picLocks noChangeAspect="1"/>
          </p:cNvPicPr>
          <p:nvPr/>
        </p:nvPicPr>
        <p:blipFill>
          <a:blip r:embed="rId2"/>
          <a:stretch>
            <a:fillRect/>
          </a:stretch>
        </p:blipFill>
        <p:spPr>
          <a:xfrm>
            <a:off x="1167456" y="1237386"/>
            <a:ext cx="2323525" cy="1742644"/>
          </a:xfrm>
          <a:prstGeom prst="rect">
            <a:avLst/>
          </a:prstGeom>
        </p:spPr>
      </p:pic>
      <p:pic>
        <p:nvPicPr>
          <p:cNvPr id="4" name="Picture 3"/>
          <p:cNvPicPr>
            <a:picLocks noChangeAspect="1"/>
          </p:cNvPicPr>
          <p:nvPr/>
        </p:nvPicPr>
        <p:blipFill>
          <a:blip r:embed="rId3"/>
          <a:stretch>
            <a:fillRect/>
          </a:stretch>
        </p:blipFill>
        <p:spPr>
          <a:xfrm>
            <a:off x="6074714" y="1237386"/>
            <a:ext cx="1684251" cy="1732176"/>
          </a:xfrm>
          <a:prstGeom prst="rect">
            <a:avLst/>
          </a:prstGeom>
        </p:spPr>
      </p:pic>
      <p:sp>
        <p:nvSpPr>
          <p:cNvPr id="5" name="Content Placeholder 2"/>
          <p:cNvSpPr>
            <a:spLocks noGrp="1"/>
          </p:cNvSpPr>
          <p:nvPr>
            <p:ph idx="1"/>
          </p:nvPr>
        </p:nvSpPr>
        <p:spPr>
          <a:xfrm>
            <a:off x="0" y="3231043"/>
            <a:ext cx="4960489" cy="538763"/>
          </a:xfrm>
          <a:solidFill>
            <a:schemeClr val="tx1"/>
          </a:solidFill>
        </p:spPr>
        <p:txBody>
          <a:bodyPr>
            <a:normAutofit/>
          </a:bodyPr>
          <a:lstStyle/>
          <a:p>
            <a:pPr marL="0" indent="0" algn="ctr">
              <a:buNone/>
            </a:pPr>
            <a:r>
              <a:rPr lang="en-US" altLang="zh-CN" sz="2400" dirty="0" smtClean="0">
                <a:solidFill>
                  <a:srgbClr val="FFFF00"/>
                </a:solidFill>
                <a:latin typeface="Times New Roman"/>
                <a:cs typeface="Times New Roman"/>
              </a:rPr>
              <a:t>Present interpretable results</a:t>
            </a:r>
          </a:p>
        </p:txBody>
      </p:sp>
      <p:sp>
        <p:nvSpPr>
          <p:cNvPr id="6" name="Content Placeholder 2"/>
          <p:cNvSpPr txBox="1">
            <a:spLocks/>
          </p:cNvSpPr>
          <p:nvPr/>
        </p:nvSpPr>
        <p:spPr>
          <a:xfrm>
            <a:off x="5606351" y="3243870"/>
            <a:ext cx="2796763" cy="5387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altLang="zh-CN" sz="2400" dirty="0" smtClean="0">
                <a:latin typeface="Times New Roman"/>
                <a:cs typeface="Times New Roman"/>
              </a:rPr>
              <a:t>Output of a tool X</a:t>
            </a:r>
          </a:p>
        </p:txBody>
      </p:sp>
      <p:sp>
        <p:nvSpPr>
          <p:cNvPr id="7" name="Content Placeholder 2"/>
          <p:cNvSpPr txBox="1">
            <a:spLocks/>
          </p:cNvSpPr>
          <p:nvPr/>
        </p:nvSpPr>
        <p:spPr>
          <a:xfrm>
            <a:off x="0" y="3795463"/>
            <a:ext cx="4960489" cy="963609"/>
          </a:xfrm>
          <a:prstGeom prst="rect">
            <a:avLst/>
          </a:prstGeom>
          <a:solidFill>
            <a:schemeClr val="tx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altLang="zh-CN" sz="2400" dirty="0" smtClean="0">
                <a:solidFill>
                  <a:srgbClr val="FFFF00"/>
                </a:solidFill>
                <a:latin typeface="Times New Roman"/>
                <a:cs typeface="Times New Roman"/>
              </a:rPr>
              <a:t>Know the best tool to use based on</a:t>
            </a:r>
          </a:p>
          <a:p>
            <a:pPr marL="0" indent="0" algn="ctr">
              <a:buFont typeface="Arial"/>
              <a:buNone/>
            </a:pPr>
            <a:r>
              <a:rPr lang="en-US" altLang="zh-CN" sz="2400" dirty="0" smtClean="0">
                <a:solidFill>
                  <a:srgbClr val="FFFF00"/>
                </a:solidFill>
                <a:latin typeface="Times New Roman"/>
                <a:cs typeface="Times New Roman"/>
              </a:rPr>
              <a:t>The data/problem</a:t>
            </a:r>
          </a:p>
        </p:txBody>
      </p:sp>
      <p:sp>
        <p:nvSpPr>
          <p:cNvPr id="8" name="Content Placeholder 2"/>
          <p:cNvSpPr txBox="1">
            <a:spLocks/>
          </p:cNvSpPr>
          <p:nvPr/>
        </p:nvSpPr>
        <p:spPr>
          <a:xfrm>
            <a:off x="4528592" y="3872431"/>
            <a:ext cx="5074509" cy="9636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altLang="zh-CN" sz="2400" dirty="0" smtClean="0">
                <a:latin typeface="Times New Roman"/>
                <a:cs typeface="Times New Roman"/>
              </a:rPr>
              <a:t>Use the tools I know how to run</a:t>
            </a:r>
          </a:p>
        </p:txBody>
      </p:sp>
      <p:sp>
        <p:nvSpPr>
          <p:cNvPr id="9" name="Content Placeholder 2"/>
          <p:cNvSpPr txBox="1">
            <a:spLocks/>
          </p:cNvSpPr>
          <p:nvPr/>
        </p:nvSpPr>
        <p:spPr>
          <a:xfrm>
            <a:off x="0" y="4784728"/>
            <a:ext cx="4960489" cy="963609"/>
          </a:xfrm>
          <a:prstGeom prst="rect">
            <a:avLst/>
          </a:prstGeom>
          <a:solidFill>
            <a:schemeClr val="tx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altLang="zh-CN" sz="2400" dirty="0" smtClean="0">
                <a:solidFill>
                  <a:srgbClr val="FFFF00"/>
                </a:solidFill>
                <a:latin typeface="Times New Roman"/>
                <a:cs typeface="Times New Roman"/>
              </a:rPr>
              <a:t>Generate testable/actionable assumption for bench collaborators</a:t>
            </a:r>
          </a:p>
        </p:txBody>
      </p:sp>
      <p:sp>
        <p:nvSpPr>
          <p:cNvPr id="10" name="Content Placeholder 2"/>
          <p:cNvSpPr txBox="1">
            <a:spLocks/>
          </p:cNvSpPr>
          <p:nvPr/>
        </p:nvSpPr>
        <p:spPr>
          <a:xfrm>
            <a:off x="4770797" y="4823216"/>
            <a:ext cx="4632994" cy="9636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altLang="zh-CN" sz="2400" dirty="0" smtClean="0">
                <a:latin typeface="Times New Roman"/>
                <a:cs typeface="Times New Roman"/>
              </a:rPr>
              <a:t>Here is what you asked “output</a:t>
            </a:r>
          </a:p>
          <a:p>
            <a:pPr marL="0" indent="0" algn="ctr">
              <a:buFont typeface="Arial"/>
              <a:buNone/>
            </a:pPr>
            <a:r>
              <a:rPr lang="en-US" altLang="zh-CN" sz="2400" dirty="0" smtClean="0">
                <a:latin typeface="Times New Roman"/>
                <a:cs typeface="Times New Roman"/>
              </a:rPr>
              <a:t>Of a tool X”</a:t>
            </a:r>
          </a:p>
        </p:txBody>
      </p:sp>
      <p:sp>
        <p:nvSpPr>
          <p:cNvPr id="11" name="Content Placeholder 2"/>
          <p:cNvSpPr txBox="1">
            <a:spLocks/>
          </p:cNvSpPr>
          <p:nvPr/>
        </p:nvSpPr>
        <p:spPr>
          <a:xfrm>
            <a:off x="0" y="5786825"/>
            <a:ext cx="4960489" cy="963609"/>
          </a:xfrm>
          <a:prstGeom prst="rect">
            <a:avLst/>
          </a:prstGeom>
          <a:solidFill>
            <a:schemeClr val="tx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altLang="zh-CN" sz="2400" dirty="0" smtClean="0">
                <a:solidFill>
                  <a:srgbClr val="FFFF00"/>
                </a:solidFill>
                <a:latin typeface="Times New Roman"/>
                <a:cs typeface="Times New Roman"/>
              </a:rPr>
              <a:t>Come up with novel ways of analyzing the data and solving the problem</a:t>
            </a:r>
          </a:p>
        </p:txBody>
      </p:sp>
      <p:sp>
        <p:nvSpPr>
          <p:cNvPr id="12" name="Content Placeholder 2"/>
          <p:cNvSpPr txBox="1">
            <a:spLocks/>
          </p:cNvSpPr>
          <p:nvPr/>
        </p:nvSpPr>
        <p:spPr>
          <a:xfrm>
            <a:off x="5069534" y="5990528"/>
            <a:ext cx="4035979" cy="6942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altLang="zh-CN" sz="2400" dirty="0" smtClean="0">
                <a:latin typeface="Times New Roman"/>
                <a:cs typeface="Times New Roman"/>
              </a:rPr>
              <a:t>Do what they tell me to do</a:t>
            </a:r>
          </a:p>
        </p:txBody>
      </p:sp>
    </p:spTree>
    <p:extLst>
      <p:ext uri="{BB962C8B-B14F-4D97-AF65-F5344CB8AC3E}">
        <p14:creationId xmlns:p14="http://schemas.microsoft.com/office/powerpoint/2010/main" val="17800897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week1.class</a:t>
            </a:r>
            <a:r>
              <a:rPr lang="en-US" altLang="zh-CN" dirty="0" smtClean="0">
                <a:latin typeface="Times New Roman"/>
                <a:cs typeface="Times New Roman"/>
              </a:rPr>
              <a:t>3</a:t>
            </a:r>
            <a:endParaRPr lang="en-US" dirty="0">
              <a:latin typeface="Times New Roman"/>
              <a:cs typeface="Times New Roman"/>
            </a:endParaRPr>
          </a:p>
        </p:txBody>
      </p:sp>
      <p:sp>
        <p:nvSpPr>
          <p:cNvPr id="3" name="Content Placeholder 2"/>
          <p:cNvSpPr>
            <a:spLocks noGrp="1"/>
          </p:cNvSpPr>
          <p:nvPr>
            <p:ph idx="1"/>
          </p:nvPr>
        </p:nvSpPr>
        <p:spPr/>
        <p:txBody>
          <a:bodyPr/>
          <a:lstStyle/>
          <a:p>
            <a:r>
              <a:rPr lang="en-US" altLang="zh-CN" dirty="0" smtClean="0">
                <a:solidFill>
                  <a:schemeClr val="bg1">
                    <a:lumMod val="85000"/>
                  </a:schemeClr>
                </a:solidFill>
                <a:latin typeface="Times New Roman"/>
                <a:cs typeface="Times New Roman"/>
              </a:rPr>
              <a:t>1</a:t>
            </a:r>
            <a:r>
              <a:rPr lang="zh-CN" altLang="en-US" dirty="0" smtClean="0">
                <a:solidFill>
                  <a:schemeClr val="bg1">
                    <a:lumMod val="85000"/>
                  </a:schemeClr>
                </a:solidFill>
                <a:latin typeface="Times New Roman"/>
                <a:cs typeface="Times New Roman"/>
              </a:rPr>
              <a:t>. </a:t>
            </a:r>
            <a:r>
              <a:rPr lang="en-US" altLang="zh-CN" dirty="0" smtClean="0">
                <a:solidFill>
                  <a:schemeClr val="bg1">
                    <a:lumMod val="85000"/>
                  </a:schemeClr>
                </a:solidFill>
                <a:latin typeface="Times New Roman"/>
                <a:cs typeface="Times New Roman"/>
              </a:rPr>
              <a:t>What is the definition of Bioinformatics</a:t>
            </a:r>
          </a:p>
          <a:p>
            <a:r>
              <a:rPr lang="en-US" altLang="zh-CN" dirty="0" smtClean="0">
                <a:solidFill>
                  <a:schemeClr val="bg1">
                    <a:lumMod val="85000"/>
                  </a:schemeClr>
                </a:solidFill>
                <a:latin typeface="Times New Roman"/>
                <a:cs typeface="Times New Roman"/>
              </a:rPr>
              <a:t>2.   Why </a:t>
            </a:r>
            <a:r>
              <a:rPr lang="en-US" altLang="zh-CN" dirty="0">
                <a:solidFill>
                  <a:schemeClr val="bg1">
                    <a:lumMod val="85000"/>
                  </a:schemeClr>
                </a:solidFill>
                <a:latin typeface="Times New Roman"/>
                <a:cs typeface="Times New Roman"/>
              </a:rPr>
              <a:t>Bioinformatics is </a:t>
            </a:r>
            <a:r>
              <a:rPr lang="en-US" altLang="zh-CN" dirty="0" smtClean="0">
                <a:solidFill>
                  <a:schemeClr val="bg1">
                    <a:lumMod val="85000"/>
                  </a:schemeClr>
                </a:solidFill>
                <a:latin typeface="Times New Roman"/>
                <a:cs typeface="Times New Roman"/>
              </a:rPr>
              <a:t>important</a:t>
            </a:r>
          </a:p>
          <a:p>
            <a:r>
              <a:rPr lang="en-US" altLang="zh-CN" dirty="0" smtClean="0">
                <a:solidFill>
                  <a:schemeClr val="bg1">
                    <a:lumMod val="85000"/>
                  </a:schemeClr>
                </a:solidFill>
                <a:latin typeface="Times New Roman"/>
                <a:cs typeface="Times New Roman"/>
              </a:rPr>
              <a:t>3.   What is a good or bad </a:t>
            </a:r>
            <a:r>
              <a:rPr lang="en-US" altLang="zh-CN" dirty="0" err="1" smtClean="0">
                <a:solidFill>
                  <a:schemeClr val="bg1">
                    <a:lumMod val="85000"/>
                  </a:schemeClr>
                </a:solidFill>
                <a:latin typeface="Times New Roman"/>
                <a:cs typeface="Times New Roman"/>
              </a:rPr>
              <a:t>bioinformatician</a:t>
            </a:r>
            <a:r>
              <a:rPr lang="en-US" altLang="zh-CN" dirty="0" smtClean="0">
                <a:solidFill>
                  <a:schemeClr val="bg1">
                    <a:lumMod val="85000"/>
                  </a:schemeClr>
                </a:solidFill>
                <a:latin typeface="Times New Roman"/>
                <a:cs typeface="Times New Roman"/>
              </a:rPr>
              <a:t>?</a:t>
            </a:r>
          </a:p>
          <a:p>
            <a:r>
              <a:rPr lang="en-US" altLang="zh-CN" dirty="0" smtClean="0">
                <a:latin typeface="Times New Roman"/>
                <a:cs typeface="Times New Roman"/>
              </a:rPr>
              <a:t>4.   Some general principles </a:t>
            </a:r>
          </a:p>
        </p:txBody>
      </p:sp>
    </p:spTree>
    <p:extLst>
      <p:ext uri="{BB962C8B-B14F-4D97-AF65-F5344CB8AC3E}">
        <p14:creationId xmlns:p14="http://schemas.microsoft.com/office/powerpoint/2010/main" val="7386608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636"/>
            <a:ext cx="9144000" cy="1143000"/>
          </a:xfrm>
        </p:spPr>
        <p:txBody>
          <a:bodyPr>
            <a:normAutofit fontScale="90000"/>
          </a:bodyPr>
          <a:lstStyle/>
          <a:p>
            <a:r>
              <a:rPr lang="en-US" altLang="zh-CN" dirty="0" smtClean="0">
                <a:latin typeface="Times New Roman"/>
                <a:cs typeface="Times New Roman"/>
              </a:rPr>
              <a:t>Principle Zero: number may mean something, think why you got that number</a:t>
            </a:r>
            <a:endParaRPr lang="en-US" dirty="0">
              <a:latin typeface="Times New Roman"/>
              <a:cs typeface="Times New Roman"/>
            </a:endParaRPr>
          </a:p>
        </p:txBody>
      </p:sp>
      <p:pic>
        <p:nvPicPr>
          <p:cNvPr id="5" name="Picture 4" descr="flower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32" y="1757405"/>
            <a:ext cx="1502706" cy="1608780"/>
          </a:xfrm>
          <a:prstGeom prst="rect">
            <a:avLst/>
          </a:prstGeom>
        </p:spPr>
      </p:pic>
      <p:pic>
        <p:nvPicPr>
          <p:cNvPr id="6" name="Picture 5"/>
          <p:cNvPicPr>
            <a:picLocks noChangeAspect="1"/>
          </p:cNvPicPr>
          <p:nvPr/>
        </p:nvPicPr>
        <p:blipFill>
          <a:blip r:embed="rId3"/>
          <a:stretch>
            <a:fillRect/>
          </a:stretch>
        </p:blipFill>
        <p:spPr>
          <a:xfrm>
            <a:off x="488434" y="3642059"/>
            <a:ext cx="1929714" cy="1646383"/>
          </a:xfrm>
          <a:prstGeom prst="rect">
            <a:avLst/>
          </a:prstGeom>
        </p:spPr>
      </p:pic>
      <p:pic>
        <p:nvPicPr>
          <p:cNvPr id="7" name="Picture 6"/>
          <p:cNvPicPr>
            <a:picLocks noChangeAspect="1"/>
          </p:cNvPicPr>
          <p:nvPr/>
        </p:nvPicPr>
        <p:blipFill>
          <a:blip r:embed="rId4"/>
          <a:stretch>
            <a:fillRect/>
          </a:stretch>
        </p:blipFill>
        <p:spPr>
          <a:xfrm>
            <a:off x="641878" y="5443494"/>
            <a:ext cx="1602260" cy="1201695"/>
          </a:xfrm>
          <a:prstGeom prst="rect">
            <a:avLst/>
          </a:prstGeom>
        </p:spPr>
      </p:pic>
      <p:pic>
        <p:nvPicPr>
          <p:cNvPr id="8" name="Picture 7" descr="Screen Shot 2017-09-17 at 4.49.4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9838" y="1325404"/>
            <a:ext cx="3954162" cy="5532595"/>
          </a:xfrm>
          <a:prstGeom prst="rect">
            <a:avLst/>
          </a:prstGeom>
        </p:spPr>
      </p:pic>
      <p:cxnSp>
        <p:nvCxnSpPr>
          <p:cNvPr id="10" name="Straight Connector 9"/>
          <p:cNvCxnSpPr/>
          <p:nvPr/>
        </p:nvCxnSpPr>
        <p:spPr>
          <a:xfrm>
            <a:off x="6425514" y="6514757"/>
            <a:ext cx="2402702" cy="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30578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9-17 at 4.54.21 PM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36" y="0"/>
            <a:ext cx="8161928" cy="6858000"/>
          </a:xfrm>
          <a:prstGeom prst="rect">
            <a:avLst/>
          </a:prstGeom>
        </p:spPr>
      </p:pic>
    </p:spTree>
    <p:extLst>
      <p:ext uri="{BB962C8B-B14F-4D97-AF65-F5344CB8AC3E}">
        <p14:creationId xmlns:p14="http://schemas.microsoft.com/office/powerpoint/2010/main" val="31436085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636"/>
            <a:ext cx="8229600" cy="1143000"/>
          </a:xfrm>
        </p:spPr>
        <p:txBody>
          <a:bodyPr>
            <a:normAutofit fontScale="90000"/>
          </a:bodyPr>
          <a:lstStyle/>
          <a:p>
            <a:r>
              <a:rPr lang="en-US" altLang="zh-CN" dirty="0" smtClean="0">
                <a:latin typeface="Times New Roman"/>
                <a:cs typeface="Times New Roman"/>
              </a:rPr>
              <a:t>Principle I: do not fully trust the number, plot it</a:t>
            </a:r>
            <a:endParaRPr lang="en-US" dirty="0">
              <a:latin typeface="Times New Roman"/>
              <a:cs typeface="Times New Roman"/>
            </a:endParaRPr>
          </a:p>
        </p:txBody>
      </p:sp>
      <p:pic>
        <p:nvPicPr>
          <p:cNvPr id="14" name="Picture 13"/>
          <p:cNvPicPr>
            <a:picLocks noChangeAspect="1"/>
          </p:cNvPicPr>
          <p:nvPr/>
        </p:nvPicPr>
        <p:blipFill>
          <a:blip r:embed="rId2"/>
          <a:stretch>
            <a:fillRect/>
          </a:stretch>
        </p:blipFill>
        <p:spPr>
          <a:xfrm>
            <a:off x="1308100" y="2508667"/>
            <a:ext cx="6515100" cy="3187700"/>
          </a:xfrm>
          <a:prstGeom prst="rect">
            <a:avLst/>
          </a:prstGeom>
        </p:spPr>
      </p:pic>
    </p:spTree>
    <p:extLst>
      <p:ext uri="{BB962C8B-B14F-4D97-AF65-F5344CB8AC3E}">
        <p14:creationId xmlns:p14="http://schemas.microsoft.com/office/powerpoint/2010/main" val="13873950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636"/>
            <a:ext cx="8229600" cy="1143000"/>
          </a:xfrm>
        </p:spPr>
        <p:txBody>
          <a:bodyPr>
            <a:normAutofit fontScale="90000"/>
          </a:bodyPr>
          <a:lstStyle/>
          <a:p>
            <a:r>
              <a:rPr lang="en-US" altLang="zh-CN" dirty="0" smtClean="0">
                <a:latin typeface="Times New Roman"/>
                <a:cs typeface="Times New Roman"/>
              </a:rPr>
              <a:t>Principle I: do not fully trust the number, plot it</a:t>
            </a:r>
            <a:endParaRPr lang="en-US" dirty="0">
              <a:latin typeface="Times New Roman"/>
              <a:cs typeface="Times New Roman"/>
            </a:endParaRPr>
          </a:p>
        </p:txBody>
      </p:sp>
      <p:pic>
        <p:nvPicPr>
          <p:cNvPr id="3" name="Picture 2"/>
          <p:cNvPicPr>
            <a:picLocks noChangeAspect="1"/>
          </p:cNvPicPr>
          <p:nvPr/>
        </p:nvPicPr>
        <p:blipFill>
          <a:blip r:embed="rId2"/>
          <a:stretch>
            <a:fillRect/>
          </a:stretch>
        </p:blipFill>
        <p:spPr>
          <a:xfrm>
            <a:off x="1974224" y="2082800"/>
            <a:ext cx="4862952" cy="3420276"/>
          </a:xfrm>
          <a:prstGeom prst="rect">
            <a:avLst/>
          </a:prstGeom>
        </p:spPr>
      </p:pic>
    </p:spTree>
    <p:extLst>
      <p:ext uri="{BB962C8B-B14F-4D97-AF65-F5344CB8AC3E}">
        <p14:creationId xmlns:p14="http://schemas.microsoft.com/office/powerpoint/2010/main" val="23983805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24"/>
            <a:ext cx="8229600" cy="1143000"/>
          </a:xfrm>
        </p:spPr>
        <p:txBody>
          <a:bodyPr>
            <a:normAutofit fontScale="90000"/>
          </a:bodyPr>
          <a:lstStyle/>
          <a:p>
            <a:r>
              <a:rPr lang="en-US" altLang="zh-CN" dirty="0" smtClean="0">
                <a:latin typeface="Times New Roman"/>
                <a:cs typeface="Times New Roman"/>
              </a:rPr>
              <a:t>Principle II: mistake happened, double check your results in each step</a:t>
            </a:r>
            <a:endParaRPr lang="en-US" dirty="0">
              <a:latin typeface="Times New Roman"/>
              <a:cs typeface="Times New Roman"/>
            </a:endParaRPr>
          </a:p>
        </p:txBody>
      </p:sp>
      <p:pic>
        <p:nvPicPr>
          <p:cNvPr id="4" name="Picture 3" descr="Screen Shot 2017-09-15 at 11.19.19 AM.png"/>
          <p:cNvPicPr>
            <a:picLocks noChangeAspect="1"/>
          </p:cNvPicPr>
          <p:nvPr/>
        </p:nvPicPr>
        <p:blipFill rotWithShape="1">
          <a:blip r:embed="rId2">
            <a:extLst>
              <a:ext uri="{28A0092B-C50C-407E-A947-70E740481C1C}">
                <a14:useLocalDpi xmlns:a14="http://schemas.microsoft.com/office/drawing/2010/main" val="0"/>
              </a:ext>
            </a:extLst>
          </a:blip>
          <a:srcRect b="34568"/>
          <a:stretch/>
        </p:blipFill>
        <p:spPr>
          <a:xfrm>
            <a:off x="457200" y="1952167"/>
            <a:ext cx="8315180" cy="4487330"/>
          </a:xfrm>
          <a:prstGeom prst="rect">
            <a:avLst/>
          </a:prstGeom>
        </p:spPr>
      </p:pic>
    </p:spTree>
    <p:extLst>
      <p:ext uri="{BB962C8B-B14F-4D97-AF65-F5344CB8AC3E}">
        <p14:creationId xmlns:p14="http://schemas.microsoft.com/office/powerpoint/2010/main" val="7221805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496"/>
            <a:ext cx="8229600" cy="1143000"/>
          </a:xfrm>
        </p:spPr>
        <p:txBody>
          <a:bodyPr>
            <a:normAutofit fontScale="90000"/>
          </a:bodyPr>
          <a:lstStyle/>
          <a:p>
            <a:r>
              <a:rPr lang="en-US" altLang="zh-CN" dirty="0" smtClean="0">
                <a:latin typeface="Times New Roman"/>
                <a:cs typeface="Times New Roman"/>
              </a:rPr>
              <a:t>Principle II: mistake happened, double check your results in each step</a:t>
            </a:r>
            <a:endParaRPr lang="en-US" dirty="0">
              <a:latin typeface="Times New Roman"/>
              <a:cs typeface="Times New Roman"/>
            </a:endParaRPr>
          </a:p>
        </p:txBody>
      </p:sp>
      <p:pic>
        <p:nvPicPr>
          <p:cNvPr id="3" name="Picture 2" descr="Screen Shot 2017-09-15 at 11.20.5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943" y="1346622"/>
            <a:ext cx="6709735" cy="5434410"/>
          </a:xfrm>
          <a:prstGeom prst="rect">
            <a:avLst/>
          </a:prstGeom>
        </p:spPr>
      </p:pic>
    </p:spTree>
    <p:extLst>
      <p:ext uri="{BB962C8B-B14F-4D97-AF65-F5344CB8AC3E}">
        <p14:creationId xmlns:p14="http://schemas.microsoft.com/office/powerpoint/2010/main" val="5410348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496"/>
            <a:ext cx="8229600" cy="1143000"/>
          </a:xfrm>
        </p:spPr>
        <p:txBody>
          <a:bodyPr>
            <a:normAutofit fontScale="90000"/>
          </a:bodyPr>
          <a:lstStyle/>
          <a:p>
            <a:r>
              <a:rPr lang="en-US" altLang="zh-CN" dirty="0" smtClean="0">
                <a:latin typeface="Times New Roman"/>
                <a:cs typeface="Times New Roman"/>
              </a:rPr>
              <a:t>Principle II: mistake happened, double check your results in each step</a:t>
            </a:r>
            <a:endParaRPr lang="en-US" dirty="0">
              <a:latin typeface="Times New Roman"/>
              <a:cs typeface="Times New Roman"/>
            </a:endParaRPr>
          </a:p>
        </p:txBody>
      </p:sp>
      <p:sp>
        <p:nvSpPr>
          <p:cNvPr id="4" name="Content Placeholder 2"/>
          <p:cNvSpPr>
            <a:spLocks noGrp="1"/>
          </p:cNvSpPr>
          <p:nvPr>
            <p:ph idx="1"/>
          </p:nvPr>
        </p:nvSpPr>
        <p:spPr>
          <a:xfrm>
            <a:off x="851697" y="2828505"/>
            <a:ext cx="7501544" cy="1783048"/>
          </a:xfrm>
        </p:spPr>
        <p:txBody>
          <a:bodyPr/>
          <a:lstStyle/>
          <a:p>
            <a:r>
              <a:rPr lang="en-US" altLang="zh-CN" dirty="0">
                <a:latin typeface="Times New Roman"/>
                <a:cs typeface="Times New Roman"/>
              </a:rPr>
              <a:t>http://</a:t>
            </a:r>
            <a:r>
              <a:rPr lang="en-US" altLang="zh-CN" dirty="0" err="1">
                <a:latin typeface="Times New Roman"/>
                <a:cs typeface="Times New Roman"/>
              </a:rPr>
              <a:t>videolectures.net</a:t>
            </a:r>
            <a:r>
              <a:rPr lang="en-US" altLang="zh-CN" dirty="0">
                <a:latin typeface="Times New Roman"/>
                <a:cs typeface="Times New Roman"/>
              </a:rPr>
              <a:t>/cancerbioinformatics2010_baggerly_irrh/</a:t>
            </a:r>
            <a:endParaRPr lang="en-US" altLang="zh-CN" dirty="0" smtClean="0">
              <a:latin typeface="Times New Roman"/>
              <a:cs typeface="Times New Roman"/>
            </a:endParaRPr>
          </a:p>
        </p:txBody>
      </p:sp>
    </p:spTree>
    <p:extLst>
      <p:ext uri="{BB962C8B-B14F-4D97-AF65-F5344CB8AC3E}">
        <p14:creationId xmlns:p14="http://schemas.microsoft.com/office/powerpoint/2010/main" val="3997157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week1.class</a:t>
            </a:r>
            <a:r>
              <a:rPr lang="en-US" altLang="zh-CN" dirty="0" smtClean="0">
                <a:latin typeface="Times New Roman"/>
                <a:cs typeface="Times New Roman"/>
              </a:rPr>
              <a:t>3</a:t>
            </a:r>
            <a:endParaRPr lang="en-US" dirty="0">
              <a:latin typeface="Times New Roman"/>
              <a:cs typeface="Times New Roman"/>
            </a:endParaRPr>
          </a:p>
        </p:txBody>
      </p:sp>
      <p:sp>
        <p:nvSpPr>
          <p:cNvPr id="3" name="Content Placeholder 2"/>
          <p:cNvSpPr>
            <a:spLocks noGrp="1"/>
          </p:cNvSpPr>
          <p:nvPr>
            <p:ph idx="1"/>
          </p:nvPr>
        </p:nvSpPr>
        <p:spPr/>
        <p:txBody>
          <a:bodyPr/>
          <a:lstStyle/>
          <a:p>
            <a:r>
              <a:rPr lang="en-US" altLang="zh-CN" dirty="0" smtClean="0">
                <a:latin typeface="Times New Roman"/>
                <a:cs typeface="Times New Roman"/>
              </a:rPr>
              <a:t>1</a:t>
            </a:r>
            <a:r>
              <a:rPr lang="zh-CN" altLang="en-US" dirty="0" smtClean="0">
                <a:latin typeface="Times New Roman"/>
                <a:cs typeface="Times New Roman"/>
              </a:rPr>
              <a:t>. </a:t>
            </a:r>
            <a:r>
              <a:rPr lang="en-US" altLang="zh-CN" dirty="0" smtClean="0">
                <a:latin typeface="Times New Roman"/>
                <a:cs typeface="Times New Roman"/>
              </a:rPr>
              <a:t>What is the definition of Bioinformatics</a:t>
            </a:r>
          </a:p>
          <a:p>
            <a:r>
              <a:rPr lang="en-US" altLang="zh-CN" dirty="0" smtClean="0">
                <a:solidFill>
                  <a:srgbClr val="D9D9D9"/>
                </a:solidFill>
                <a:latin typeface="Times New Roman"/>
                <a:cs typeface="Times New Roman"/>
              </a:rPr>
              <a:t>2.   Why </a:t>
            </a:r>
            <a:r>
              <a:rPr lang="en-US" altLang="zh-CN" dirty="0">
                <a:solidFill>
                  <a:srgbClr val="D9D9D9"/>
                </a:solidFill>
                <a:latin typeface="Times New Roman"/>
                <a:cs typeface="Times New Roman"/>
              </a:rPr>
              <a:t>Bioinformatics is </a:t>
            </a:r>
            <a:r>
              <a:rPr lang="en-US" altLang="zh-CN" dirty="0" smtClean="0">
                <a:solidFill>
                  <a:srgbClr val="D9D9D9"/>
                </a:solidFill>
                <a:latin typeface="Times New Roman"/>
                <a:cs typeface="Times New Roman"/>
              </a:rPr>
              <a:t>important</a:t>
            </a:r>
          </a:p>
          <a:p>
            <a:r>
              <a:rPr lang="en-US" altLang="zh-CN" dirty="0" smtClean="0">
                <a:solidFill>
                  <a:srgbClr val="D9D9D9"/>
                </a:solidFill>
                <a:latin typeface="Times New Roman"/>
                <a:cs typeface="Times New Roman"/>
              </a:rPr>
              <a:t>3.   What is a good or bad </a:t>
            </a:r>
            <a:r>
              <a:rPr lang="en-US" altLang="zh-CN" dirty="0" err="1" smtClean="0">
                <a:solidFill>
                  <a:srgbClr val="D9D9D9"/>
                </a:solidFill>
                <a:latin typeface="Times New Roman"/>
                <a:cs typeface="Times New Roman"/>
              </a:rPr>
              <a:t>bioinformatician</a:t>
            </a:r>
            <a:r>
              <a:rPr lang="en-US" altLang="zh-CN" dirty="0" smtClean="0">
                <a:solidFill>
                  <a:srgbClr val="D9D9D9"/>
                </a:solidFill>
                <a:latin typeface="Times New Roman"/>
                <a:cs typeface="Times New Roman"/>
              </a:rPr>
              <a:t>?</a:t>
            </a:r>
          </a:p>
          <a:p>
            <a:r>
              <a:rPr lang="en-US" altLang="zh-CN" dirty="0" smtClean="0">
                <a:solidFill>
                  <a:srgbClr val="D9D9D9"/>
                </a:solidFill>
                <a:latin typeface="Times New Roman"/>
                <a:cs typeface="Times New Roman"/>
              </a:rPr>
              <a:t>4.   Some general principles </a:t>
            </a:r>
          </a:p>
          <a:p>
            <a:r>
              <a:rPr lang="en-US" altLang="zh-CN" dirty="0" smtClean="0">
                <a:solidFill>
                  <a:srgbClr val="D9D9D9"/>
                </a:solidFill>
                <a:latin typeface="Times New Roman"/>
                <a:cs typeface="Times New Roman"/>
              </a:rPr>
              <a:t>5. Where to find help to solve problems</a:t>
            </a:r>
          </a:p>
        </p:txBody>
      </p:sp>
    </p:spTree>
    <p:extLst>
      <p:ext uri="{BB962C8B-B14F-4D97-AF65-F5344CB8AC3E}">
        <p14:creationId xmlns:p14="http://schemas.microsoft.com/office/powerpoint/2010/main" val="42090366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g-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35" y="1525302"/>
            <a:ext cx="7850971" cy="4401087"/>
          </a:xfrm>
          <a:prstGeom prst="rect">
            <a:avLst/>
          </a:prstGeom>
        </p:spPr>
      </p:pic>
      <p:sp>
        <p:nvSpPr>
          <p:cNvPr id="6" name="Title 1"/>
          <p:cNvSpPr txBox="1">
            <a:spLocks/>
          </p:cNvSpPr>
          <p:nvPr/>
        </p:nvSpPr>
        <p:spPr>
          <a:xfrm>
            <a:off x="457200" y="107686"/>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dirty="0" smtClean="0">
                <a:latin typeface="Times New Roman"/>
                <a:cs typeface="Times New Roman"/>
              </a:rPr>
              <a:t>Alternative</a:t>
            </a:r>
            <a:r>
              <a:rPr lang="zh-CN" altLang="en-US" dirty="0" smtClean="0">
                <a:latin typeface="Times New Roman"/>
                <a:cs typeface="Times New Roman"/>
              </a:rPr>
              <a:t> </a:t>
            </a:r>
            <a:r>
              <a:rPr lang="en-US" altLang="zh-CN" dirty="0" smtClean="0">
                <a:latin typeface="Times New Roman"/>
                <a:cs typeface="Times New Roman"/>
              </a:rPr>
              <a:t>Career</a:t>
            </a:r>
            <a:r>
              <a:rPr lang="zh-CN" altLang="en-US" dirty="0" smtClean="0">
                <a:latin typeface="Times New Roman"/>
                <a:cs typeface="Times New Roman"/>
              </a:rPr>
              <a:t> </a:t>
            </a:r>
            <a:r>
              <a:rPr lang="en-US" altLang="zh-CN" dirty="0" smtClean="0">
                <a:latin typeface="Times New Roman"/>
                <a:cs typeface="Times New Roman"/>
              </a:rPr>
              <a:t>Path</a:t>
            </a:r>
            <a:r>
              <a:rPr lang="zh-CN" altLang="en-US" dirty="0" smtClean="0">
                <a:latin typeface="Times New Roman"/>
                <a:cs typeface="Times New Roman"/>
              </a:rPr>
              <a:t>：脱口秀</a:t>
            </a:r>
            <a:endParaRPr lang="en-US" dirty="0">
              <a:latin typeface="Times New Roman"/>
              <a:cs typeface="Times New Roman"/>
            </a:endParaRPr>
          </a:p>
        </p:txBody>
      </p:sp>
    </p:spTree>
    <p:extLst>
      <p:ext uri="{BB962C8B-B14F-4D97-AF65-F5344CB8AC3E}">
        <p14:creationId xmlns:p14="http://schemas.microsoft.com/office/powerpoint/2010/main" val="3757277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443" y="515178"/>
            <a:ext cx="8229600" cy="1143000"/>
          </a:xfrm>
        </p:spPr>
        <p:txBody>
          <a:bodyPr>
            <a:noAutofit/>
          </a:bodyPr>
          <a:lstStyle/>
          <a:p>
            <a:r>
              <a:rPr lang="en-US" altLang="zh-CN" sz="3600" dirty="0" smtClean="0">
                <a:latin typeface="Times New Roman"/>
                <a:cs typeface="Times New Roman"/>
              </a:rPr>
              <a:t>Principle III:</a:t>
            </a:r>
            <a:r>
              <a:rPr lang="zh-CN" altLang="en-US" sz="3600" dirty="0" smtClean="0">
                <a:latin typeface="Times New Roman"/>
                <a:cs typeface="Times New Roman"/>
              </a:rPr>
              <a:t> </a:t>
            </a:r>
            <a:r>
              <a:rPr lang="en-US" altLang="zh-CN" sz="3600" dirty="0" smtClean="0">
                <a:latin typeface="Times New Roman"/>
                <a:cs typeface="Times New Roman"/>
              </a:rPr>
              <a:t>when</a:t>
            </a:r>
            <a:r>
              <a:rPr lang="zh-CN" altLang="en-US" sz="3600" dirty="0" smtClean="0">
                <a:latin typeface="Times New Roman"/>
                <a:cs typeface="Times New Roman"/>
              </a:rPr>
              <a:t> </a:t>
            </a:r>
            <a:r>
              <a:rPr lang="en-US" altLang="zh-CN" sz="3600" dirty="0" smtClean="0">
                <a:latin typeface="Times New Roman"/>
                <a:cs typeface="Times New Roman"/>
              </a:rPr>
              <a:t>you</a:t>
            </a:r>
            <a:r>
              <a:rPr lang="zh-CN" altLang="en-US" sz="3600" dirty="0" smtClean="0">
                <a:latin typeface="Times New Roman"/>
                <a:cs typeface="Times New Roman"/>
              </a:rPr>
              <a:t> </a:t>
            </a:r>
            <a:r>
              <a:rPr lang="en-US" altLang="zh-CN" sz="3600" dirty="0" smtClean="0">
                <a:latin typeface="Times New Roman"/>
                <a:cs typeface="Times New Roman"/>
              </a:rPr>
              <a:t>do</a:t>
            </a:r>
            <a:r>
              <a:rPr lang="zh-CN" altLang="en-US" sz="3600" dirty="0" smtClean="0">
                <a:latin typeface="Times New Roman"/>
                <a:cs typeface="Times New Roman"/>
              </a:rPr>
              <a:t> </a:t>
            </a:r>
            <a:r>
              <a:rPr lang="en-US" altLang="zh-CN" sz="3600" dirty="0" smtClean="0">
                <a:latin typeface="Times New Roman"/>
                <a:cs typeface="Times New Roman"/>
              </a:rPr>
              <a:t>not</a:t>
            </a:r>
            <a:r>
              <a:rPr lang="zh-CN" altLang="en-US" sz="3600" dirty="0" smtClean="0">
                <a:latin typeface="Times New Roman"/>
                <a:cs typeface="Times New Roman"/>
              </a:rPr>
              <a:t> </a:t>
            </a:r>
            <a:r>
              <a:rPr lang="en-US" altLang="zh-CN" sz="3600" dirty="0" smtClean="0">
                <a:latin typeface="Times New Roman"/>
                <a:cs typeface="Times New Roman"/>
              </a:rPr>
              <a:t>know</a:t>
            </a:r>
            <a:r>
              <a:rPr lang="zh-CN" altLang="en-US" sz="3600" dirty="0" smtClean="0">
                <a:latin typeface="Times New Roman"/>
                <a:cs typeface="Times New Roman"/>
              </a:rPr>
              <a:t> </a:t>
            </a:r>
            <a:r>
              <a:rPr lang="en-US" altLang="zh-CN" sz="3600" dirty="0" smtClean="0">
                <a:latin typeface="Times New Roman"/>
                <a:cs typeface="Times New Roman"/>
              </a:rPr>
              <a:t>how</a:t>
            </a:r>
            <a:r>
              <a:rPr lang="zh-CN" altLang="en-US" sz="3600" dirty="0" smtClean="0">
                <a:latin typeface="Times New Roman"/>
                <a:cs typeface="Times New Roman"/>
              </a:rPr>
              <a:t> </a:t>
            </a:r>
            <a:r>
              <a:rPr lang="en-US" altLang="zh-CN" sz="3600" dirty="0" smtClean="0">
                <a:latin typeface="Times New Roman"/>
                <a:cs typeface="Times New Roman"/>
              </a:rPr>
              <a:t>to</a:t>
            </a:r>
            <a:r>
              <a:rPr lang="zh-CN" altLang="en-US" sz="3600" dirty="0" smtClean="0">
                <a:latin typeface="Times New Roman"/>
                <a:cs typeface="Times New Roman"/>
              </a:rPr>
              <a:t> </a:t>
            </a:r>
            <a:r>
              <a:rPr lang="en-US" altLang="zh-CN" sz="3600" dirty="0" smtClean="0">
                <a:latin typeface="Times New Roman"/>
                <a:cs typeface="Times New Roman"/>
              </a:rPr>
              <a:t>solve/understand</a:t>
            </a:r>
            <a:r>
              <a:rPr lang="zh-CN" altLang="en-US" sz="3600" dirty="0" smtClean="0">
                <a:latin typeface="Times New Roman"/>
                <a:cs typeface="Times New Roman"/>
              </a:rPr>
              <a:t> </a:t>
            </a:r>
            <a:r>
              <a:rPr lang="en-US" altLang="zh-CN" sz="3600" dirty="0" smtClean="0">
                <a:latin typeface="Times New Roman"/>
                <a:cs typeface="Times New Roman"/>
              </a:rPr>
              <a:t>the</a:t>
            </a:r>
            <a:r>
              <a:rPr lang="zh-CN" altLang="en-US" sz="3600" dirty="0" smtClean="0">
                <a:latin typeface="Times New Roman"/>
                <a:cs typeface="Times New Roman"/>
              </a:rPr>
              <a:t> </a:t>
            </a:r>
            <a:r>
              <a:rPr lang="en-US" altLang="zh-CN" sz="3600" dirty="0" smtClean="0">
                <a:latin typeface="Times New Roman"/>
                <a:cs typeface="Times New Roman"/>
              </a:rPr>
              <a:t>problem</a:t>
            </a:r>
            <a:r>
              <a:rPr lang="zh-CN" altLang="en-US" sz="3600" dirty="0" smtClean="0">
                <a:latin typeface="Times New Roman"/>
                <a:cs typeface="Times New Roman"/>
              </a:rPr>
              <a:t> </a:t>
            </a:r>
            <a:r>
              <a:rPr lang="en-US" altLang="zh-CN" sz="3600" dirty="0" smtClean="0">
                <a:latin typeface="Times New Roman"/>
                <a:cs typeface="Times New Roman"/>
              </a:rPr>
              <a:t>globally,</a:t>
            </a:r>
            <a:r>
              <a:rPr lang="zh-CN" altLang="en-US" sz="3600" dirty="0" smtClean="0">
                <a:latin typeface="Times New Roman"/>
                <a:cs typeface="Times New Roman"/>
              </a:rPr>
              <a:t> </a:t>
            </a:r>
            <a:r>
              <a:rPr lang="en-US" altLang="zh-CN" sz="3600" dirty="0" smtClean="0">
                <a:latin typeface="Times New Roman"/>
                <a:cs typeface="Times New Roman"/>
              </a:rPr>
              <a:t>go</a:t>
            </a:r>
            <a:r>
              <a:rPr lang="zh-CN" altLang="en-US" sz="3600" dirty="0" smtClean="0">
                <a:latin typeface="Times New Roman"/>
                <a:cs typeface="Times New Roman"/>
              </a:rPr>
              <a:t> </a:t>
            </a:r>
            <a:r>
              <a:rPr lang="en-US" altLang="zh-CN" sz="3600" dirty="0" smtClean="0">
                <a:latin typeface="Times New Roman"/>
                <a:cs typeface="Times New Roman"/>
              </a:rPr>
              <a:t>to</a:t>
            </a:r>
            <a:r>
              <a:rPr lang="zh-CN" altLang="en-US" sz="3600" dirty="0" smtClean="0">
                <a:latin typeface="Times New Roman"/>
                <a:cs typeface="Times New Roman"/>
              </a:rPr>
              <a:t> </a:t>
            </a:r>
            <a:r>
              <a:rPr lang="en-US" altLang="zh-CN" sz="3600" dirty="0" smtClean="0">
                <a:latin typeface="Times New Roman"/>
                <a:cs typeface="Times New Roman"/>
              </a:rPr>
              <a:t>raw</a:t>
            </a:r>
            <a:r>
              <a:rPr lang="zh-CN" altLang="en-US" sz="3600" dirty="0" smtClean="0">
                <a:latin typeface="Times New Roman"/>
                <a:cs typeface="Times New Roman"/>
              </a:rPr>
              <a:t> </a:t>
            </a:r>
            <a:r>
              <a:rPr lang="en-US" altLang="zh-CN" sz="3600" dirty="0" smtClean="0">
                <a:latin typeface="Times New Roman"/>
                <a:cs typeface="Times New Roman"/>
              </a:rPr>
              <a:t>data</a:t>
            </a:r>
            <a:r>
              <a:rPr lang="zh-CN" altLang="en-US" sz="3600" dirty="0" smtClean="0">
                <a:latin typeface="Times New Roman"/>
                <a:cs typeface="Times New Roman"/>
              </a:rPr>
              <a:t> </a:t>
            </a:r>
            <a:r>
              <a:rPr lang="en-US" altLang="zh-CN" sz="3600" dirty="0" smtClean="0">
                <a:latin typeface="Times New Roman"/>
                <a:cs typeface="Times New Roman"/>
              </a:rPr>
              <a:t>and</a:t>
            </a:r>
            <a:r>
              <a:rPr lang="zh-CN" altLang="en-US" sz="3600" dirty="0" smtClean="0">
                <a:latin typeface="Times New Roman"/>
                <a:cs typeface="Times New Roman"/>
              </a:rPr>
              <a:t> </a:t>
            </a:r>
            <a:r>
              <a:rPr lang="en-US" altLang="zh-CN" sz="3600" dirty="0" smtClean="0">
                <a:latin typeface="Times New Roman"/>
                <a:cs typeface="Times New Roman"/>
              </a:rPr>
              <a:t>start</a:t>
            </a:r>
            <a:r>
              <a:rPr lang="zh-CN" altLang="en-US" sz="3600" dirty="0" smtClean="0">
                <a:latin typeface="Times New Roman"/>
                <a:cs typeface="Times New Roman"/>
              </a:rPr>
              <a:t> </a:t>
            </a:r>
            <a:r>
              <a:rPr lang="en-US" altLang="zh-CN" sz="3600" dirty="0" smtClean="0">
                <a:latin typeface="Times New Roman"/>
                <a:cs typeface="Times New Roman"/>
              </a:rPr>
              <a:t>from</a:t>
            </a:r>
            <a:r>
              <a:rPr lang="zh-CN" altLang="en-US" sz="3600" dirty="0" smtClean="0">
                <a:latin typeface="Times New Roman"/>
                <a:cs typeface="Times New Roman"/>
              </a:rPr>
              <a:t> </a:t>
            </a:r>
            <a:r>
              <a:rPr lang="en-US" altLang="zh-CN" sz="3600" dirty="0" smtClean="0">
                <a:latin typeface="Times New Roman"/>
                <a:cs typeface="Times New Roman"/>
              </a:rPr>
              <a:t>individual</a:t>
            </a:r>
            <a:r>
              <a:rPr lang="zh-CN" altLang="en-US" sz="3600" dirty="0" smtClean="0">
                <a:latin typeface="Times New Roman"/>
                <a:cs typeface="Times New Roman"/>
              </a:rPr>
              <a:t> </a:t>
            </a:r>
            <a:r>
              <a:rPr lang="en-US" altLang="zh-CN" sz="3600" dirty="0" smtClean="0">
                <a:latin typeface="Times New Roman"/>
                <a:cs typeface="Times New Roman"/>
              </a:rPr>
              <a:t>examples</a:t>
            </a:r>
            <a:endParaRPr lang="en-US" sz="3600" dirty="0">
              <a:latin typeface="Times New Roman"/>
              <a:cs typeface="Times New Roman"/>
            </a:endParaRPr>
          </a:p>
        </p:txBody>
      </p:sp>
    </p:spTree>
    <p:extLst>
      <p:ext uri="{BB962C8B-B14F-4D97-AF65-F5344CB8AC3E}">
        <p14:creationId xmlns:p14="http://schemas.microsoft.com/office/powerpoint/2010/main" val="25295688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200329"/>
          </a:xfrm>
          <a:prstGeom prst="rect">
            <a:avLst/>
          </a:prstGeom>
        </p:spPr>
        <p:txBody>
          <a:bodyPr wrap="square">
            <a:spAutoFit/>
          </a:bodyPr>
          <a:lstStyle/>
          <a:p>
            <a:r>
              <a:rPr lang="en-US" altLang="zh-CN" sz="3600" dirty="0">
                <a:latin typeface="Times New Roman"/>
                <a:cs typeface="Times New Roman"/>
              </a:rPr>
              <a:t>Principle </a:t>
            </a:r>
            <a:r>
              <a:rPr lang="en-US" altLang="zh-CN" sz="3600" dirty="0" smtClean="0">
                <a:latin typeface="Times New Roman"/>
                <a:cs typeface="Times New Roman"/>
              </a:rPr>
              <a:t>IV:</a:t>
            </a:r>
            <a:r>
              <a:rPr lang="zh-CN" altLang="en-US" sz="3600" dirty="0" smtClean="0">
                <a:latin typeface="Times New Roman"/>
                <a:cs typeface="Times New Roman"/>
              </a:rPr>
              <a:t> </a:t>
            </a:r>
            <a:r>
              <a:rPr lang="x-none" altLang="zh-CN" sz="3600" dirty="0" smtClean="0">
                <a:latin typeface="Times New Roman"/>
                <a:cs typeface="Times New Roman"/>
              </a:rPr>
              <a:t>understand the Key tools and input/output </a:t>
            </a:r>
            <a:endParaRPr lang="en-US" sz="3600" dirty="0"/>
          </a:p>
        </p:txBody>
      </p:sp>
      <p:pic>
        <p:nvPicPr>
          <p:cNvPr id="6" name="Picture 5" descr="highway_majo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854" y="1906802"/>
            <a:ext cx="5351850" cy="3512152"/>
          </a:xfrm>
          <a:prstGeom prst="rect">
            <a:avLst/>
          </a:prstGeom>
        </p:spPr>
      </p:pic>
      <p:sp>
        <p:nvSpPr>
          <p:cNvPr id="7" name="Content Placeholder 2"/>
          <p:cNvSpPr>
            <a:spLocks noGrp="1"/>
          </p:cNvSpPr>
          <p:nvPr>
            <p:ph idx="1"/>
          </p:nvPr>
        </p:nvSpPr>
        <p:spPr>
          <a:xfrm>
            <a:off x="255802" y="1691189"/>
            <a:ext cx="3320794" cy="4221017"/>
          </a:xfrm>
        </p:spPr>
        <p:txBody>
          <a:bodyPr>
            <a:normAutofit/>
          </a:bodyPr>
          <a:lstStyle/>
          <a:p>
            <a:r>
              <a:rPr lang="en-US" altLang="zh-CN" sz="2400" dirty="0" smtClean="0">
                <a:latin typeface="Times New Roman"/>
                <a:cs typeface="Times New Roman"/>
              </a:rPr>
              <a:t>City: </a:t>
            </a:r>
          </a:p>
          <a:p>
            <a:pPr marL="0" indent="0">
              <a:buNone/>
            </a:pPr>
            <a:r>
              <a:rPr lang="en-US" altLang="zh-CN" sz="2400" dirty="0" smtClean="0">
                <a:latin typeface="Times New Roman"/>
                <a:cs typeface="Times New Roman"/>
              </a:rPr>
              <a:t>Common file format</a:t>
            </a:r>
          </a:p>
          <a:p>
            <a:pPr marL="0" indent="0">
              <a:buNone/>
            </a:pPr>
            <a:r>
              <a:rPr lang="en-US" altLang="zh-CN" sz="2400" dirty="0" smtClean="0">
                <a:latin typeface="Times New Roman"/>
                <a:cs typeface="Times New Roman"/>
              </a:rPr>
              <a:t>Such as </a:t>
            </a:r>
            <a:r>
              <a:rPr lang="en-US" altLang="zh-CN" sz="2400" dirty="0" err="1" smtClean="0">
                <a:latin typeface="Times New Roman"/>
                <a:cs typeface="Times New Roman"/>
              </a:rPr>
              <a:t>fastq,BAM,BED,VCF</a:t>
            </a:r>
            <a:endParaRPr lang="en-US" altLang="zh-CN" sz="2400" dirty="0" smtClean="0">
              <a:latin typeface="Times New Roman"/>
              <a:cs typeface="Times New Roman"/>
            </a:endParaRPr>
          </a:p>
          <a:p>
            <a:endParaRPr lang="en-US" altLang="zh-CN" sz="2400" dirty="0">
              <a:latin typeface="Times New Roman"/>
              <a:cs typeface="Times New Roman"/>
            </a:endParaRPr>
          </a:p>
          <a:p>
            <a:r>
              <a:rPr lang="en-US" altLang="zh-CN" sz="2400" dirty="0" smtClean="0">
                <a:latin typeface="Times New Roman"/>
                <a:cs typeface="Times New Roman"/>
              </a:rPr>
              <a:t>Highway:</a:t>
            </a:r>
          </a:p>
          <a:p>
            <a:pPr marL="0" indent="0">
              <a:buNone/>
            </a:pPr>
            <a:r>
              <a:rPr lang="en-US" altLang="zh-CN" sz="2400" dirty="0" smtClean="0">
                <a:latin typeface="Times New Roman"/>
                <a:cs typeface="Times New Roman"/>
              </a:rPr>
              <a:t>Common Tools:</a:t>
            </a:r>
          </a:p>
          <a:p>
            <a:pPr marL="0" indent="0">
              <a:buNone/>
            </a:pPr>
            <a:r>
              <a:rPr lang="en-US" altLang="zh-CN" sz="2400" dirty="0" smtClean="0">
                <a:latin typeface="Times New Roman"/>
                <a:cs typeface="Times New Roman"/>
              </a:rPr>
              <a:t>BWA, </a:t>
            </a:r>
            <a:r>
              <a:rPr lang="en-US" altLang="zh-CN" sz="2400" dirty="0" err="1" smtClean="0">
                <a:latin typeface="Times New Roman"/>
                <a:cs typeface="Times New Roman"/>
              </a:rPr>
              <a:t>samtools,bedtools</a:t>
            </a:r>
            <a:r>
              <a:rPr lang="mr-IN" altLang="zh-CN" sz="2400" dirty="0" smtClean="0">
                <a:latin typeface="Times New Roman"/>
                <a:cs typeface="Times New Roman"/>
              </a:rPr>
              <a:t>….</a:t>
            </a:r>
            <a:endParaRPr lang="en-US" altLang="zh-CN" sz="2400" dirty="0" smtClean="0">
              <a:latin typeface="Times New Roman"/>
              <a:cs typeface="Times New Roman"/>
            </a:endParaRPr>
          </a:p>
        </p:txBody>
      </p:sp>
    </p:spTree>
    <p:extLst>
      <p:ext uri="{BB962C8B-B14F-4D97-AF65-F5344CB8AC3E}">
        <p14:creationId xmlns:p14="http://schemas.microsoft.com/office/powerpoint/2010/main" val="14904562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week1.class</a:t>
            </a:r>
            <a:r>
              <a:rPr lang="en-US" altLang="zh-CN" dirty="0" smtClean="0">
                <a:latin typeface="Times New Roman"/>
                <a:cs typeface="Times New Roman"/>
              </a:rPr>
              <a:t>3</a:t>
            </a:r>
            <a:endParaRPr lang="en-US" dirty="0">
              <a:latin typeface="Times New Roman"/>
              <a:cs typeface="Times New Roman"/>
            </a:endParaRPr>
          </a:p>
        </p:txBody>
      </p:sp>
      <p:sp>
        <p:nvSpPr>
          <p:cNvPr id="3" name="Content Placeholder 2"/>
          <p:cNvSpPr>
            <a:spLocks noGrp="1"/>
          </p:cNvSpPr>
          <p:nvPr>
            <p:ph idx="1"/>
          </p:nvPr>
        </p:nvSpPr>
        <p:spPr/>
        <p:txBody>
          <a:bodyPr/>
          <a:lstStyle/>
          <a:p>
            <a:r>
              <a:rPr lang="en-US" altLang="zh-CN" dirty="0" smtClean="0">
                <a:solidFill>
                  <a:schemeClr val="bg1">
                    <a:lumMod val="85000"/>
                  </a:schemeClr>
                </a:solidFill>
                <a:latin typeface="Times New Roman"/>
                <a:cs typeface="Times New Roman"/>
              </a:rPr>
              <a:t>1</a:t>
            </a:r>
            <a:r>
              <a:rPr lang="zh-CN" altLang="en-US" dirty="0" smtClean="0">
                <a:solidFill>
                  <a:schemeClr val="bg1">
                    <a:lumMod val="85000"/>
                  </a:schemeClr>
                </a:solidFill>
                <a:latin typeface="Times New Roman"/>
                <a:cs typeface="Times New Roman"/>
              </a:rPr>
              <a:t>. </a:t>
            </a:r>
            <a:r>
              <a:rPr lang="en-US" altLang="zh-CN" dirty="0" smtClean="0">
                <a:solidFill>
                  <a:schemeClr val="bg1">
                    <a:lumMod val="85000"/>
                  </a:schemeClr>
                </a:solidFill>
                <a:latin typeface="Times New Roman"/>
                <a:cs typeface="Times New Roman"/>
              </a:rPr>
              <a:t>What is the definition of Bioinformatics</a:t>
            </a:r>
          </a:p>
          <a:p>
            <a:r>
              <a:rPr lang="en-US" altLang="zh-CN" dirty="0" smtClean="0">
                <a:solidFill>
                  <a:srgbClr val="D9D9D9"/>
                </a:solidFill>
                <a:latin typeface="Times New Roman"/>
                <a:cs typeface="Times New Roman"/>
              </a:rPr>
              <a:t>2.   Why </a:t>
            </a:r>
            <a:r>
              <a:rPr lang="en-US" altLang="zh-CN" dirty="0">
                <a:solidFill>
                  <a:srgbClr val="D9D9D9"/>
                </a:solidFill>
                <a:latin typeface="Times New Roman"/>
                <a:cs typeface="Times New Roman"/>
              </a:rPr>
              <a:t>Bioinformatics is </a:t>
            </a:r>
            <a:r>
              <a:rPr lang="en-US" altLang="zh-CN" dirty="0" smtClean="0">
                <a:solidFill>
                  <a:srgbClr val="D9D9D9"/>
                </a:solidFill>
                <a:latin typeface="Times New Roman"/>
                <a:cs typeface="Times New Roman"/>
              </a:rPr>
              <a:t>important</a:t>
            </a:r>
          </a:p>
          <a:p>
            <a:r>
              <a:rPr lang="en-US" altLang="zh-CN" dirty="0" smtClean="0">
                <a:solidFill>
                  <a:srgbClr val="D9D9D9"/>
                </a:solidFill>
                <a:latin typeface="Times New Roman"/>
                <a:cs typeface="Times New Roman"/>
              </a:rPr>
              <a:t>3.   What is a good or bad </a:t>
            </a:r>
            <a:r>
              <a:rPr lang="en-US" altLang="zh-CN" dirty="0" err="1" smtClean="0">
                <a:solidFill>
                  <a:srgbClr val="D9D9D9"/>
                </a:solidFill>
                <a:latin typeface="Times New Roman"/>
                <a:cs typeface="Times New Roman"/>
              </a:rPr>
              <a:t>bioinformatician</a:t>
            </a:r>
            <a:r>
              <a:rPr lang="en-US" altLang="zh-CN" dirty="0" smtClean="0">
                <a:solidFill>
                  <a:srgbClr val="D9D9D9"/>
                </a:solidFill>
                <a:latin typeface="Times New Roman"/>
                <a:cs typeface="Times New Roman"/>
              </a:rPr>
              <a:t>?</a:t>
            </a:r>
          </a:p>
          <a:p>
            <a:r>
              <a:rPr lang="en-US" altLang="zh-CN" dirty="0" smtClean="0">
                <a:solidFill>
                  <a:srgbClr val="D9D9D9"/>
                </a:solidFill>
                <a:latin typeface="Times New Roman"/>
                <a:cs typeface="Times New Roman"/>
              </a:rPr>
              <a:t>4.   Some general principles </a:t>
            </a:r>
          </a:p>
          <a:p>
            <a:r>
              <a:rPr lang="en-US" altLang="zh-CN" dirty="0" smtClean="0">
                <a:latin typeface="Times New Roman"/>
                <a:cs typeface="Times New Roman"/>
              </a:rPr>
              <a:t>5. Where to find help to solve problems</a:t>
            </a:r>
          </a:p>
        </p:txBody>
      </p:sp>
    </p:spTree>
    <p:extLst>
      <p:ext uri="{BB962C8B-B14F-4D97-AF65-F5344CB8AC3E}">
        <p14:creationId xmlns:p14="http://schemas.microsoft.com/office/powerpoint/2010/main" val="7129770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66496"/>
            <a:ext cx="8229600" cy="901450"/>
          </a:xfrm>
        </p:spPr>
        <p:txBody>
          <a:bodyPr>
            <a:normAutofit/>
          </a:bodyPr>
          <a:lstStyle/>
          <a:p>
            <a:r>
              <a:rPr lang="en-US" dirty="0" smtClean="0">
                <a:latin typeface="Times New Roman"/>
                <a:cs typeface="Times New Roman"/>
              </a:rPr>
              <a:t>No.1 Go to places: </a:t>
            </a:r>
            <a:r>
              <a:rPr lang="en-US" dirty="0" err="1" smtClean="0">
                <a:latin typeface="Times New Roman"/>
                <a:cs typeface="Times New Roman"/>
              </a:rPr>
              <a:t>biostars.org</a:t>
            </a:r>
            <a:endParaRPr lang="en-US" dirty="0">
              <a:latin typeface="Times New Roman"/>
              <a:cs typeface="Times New Roman"/>
            </a:endParaRPr>
          </a:p>
        </p:txBody>
      </p:sp>
      <p:pic>
        <p:nvPicPr>
          <p:cNvPr id="5" name="Picture 4" descr="ialbert-circ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081" y="1667459"/>
            <a:ext cx="1956486" cy="1956486"/>
          </a:xfrm>
          <a:prstGeom prst="rect">
            <a:avLst/>
          </a:prstGeom>
        </p:spPr>
      </p:pic>
      <p:pic>
        <p:nvPicPr>
          <p:cNvPr id="6" name="Picture 5" descr="Screen Shot 2017-09-16 at 7.01.03 PM.png"/>
          <p:cNvPicPr>
            <a:picLocks noChangeAspect="1"/>
          </p:cNvPicPr>
          <p:nvPr/>
        </p:nvPicPr>
        <p:blipFill rotWithShape="1">
          <a:blip r:embed="rId3">
            <a:extLst>
              <a:ext uri="{28A0092B-C50C-407E-A947-70E740481C1C}">
                <a14:useLocalDpi xmlns:a14="http://schemas.microsoft.com/office/drawing/2010/main" val="0"/>
              </a:ext>
            </a:extLst>
          </a:blip>
          <a:srcRect l="5396" t="3496" r="8529"/>
          <a:stretch/>
        </p:blipFill>
        <p:spPr>
          <a:xfrm>
            <a:off x="109838" y="1209496"/>
            <a:ext cx="6789352" cy="5569348"/>
          </a:xfrm>
          <a:prstGeom prst="rect">
            <a:avLst/>
          </a:prstGeom>
        </p:spPr>
      </p:pic>
      <p:pic>
        <p:nvPicPr>
          <p:cNvPr id="7" name="Picture 6"/>
          <p:cNvPicPr>
            <a:picLocks noChangeAspect="1"/>
          </p:cNvPicPr>
          <p:nvPr/>
        </p:nvPicPr>
        <p:blipFill>
          <a:blip r:embed="rId4"/>
          <a:stretch>
            <a:fillRect/>
          </a:stretch>
        </p:blipFill>
        <p:spPr>
          <a:xfrm>
            <a:off x="7118865" y="4074456"/>
            <a:ext cx="1807176" cy="1065611"/>
          </a:xfrm>
          <a:prstGeom prst="rect">
            <a:avLst/>
          </a:prstGeom>
        </p:spPr>
      </p:pic>
    </p:spTree>
    <p:extLst>
      <p:ext uri="{BB962C8B-B14F-4D97-AF65-F5344CB8AC3E}">
        <p14:creationId xmlns:p14="http://schemas.microsoft.com/office/powerpoint/2010/main" val="1305545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503"/>
            <a:ext cx="8229600" cy="624659"/>
          </a:xfrm>
        </p:spPr>
        <p:txBody>
          <a:bodyPr>
            <a:normAutofit fontScale="90000"/>
          </a:bodyPr>
          <a:lstStyle/>
          <a:p>
            <a:r>
              <a:rPr lang="en-US" dirty="0" smtClean="0">
                <a:latin typeface="Times New Roman"/>
                <a:cs typeface="Times New Roman"/>
              </a:rPr>
              <a:t>Side notes: use Python not </a:t>
            </a:r>
            <a:r>
              <a:rPr lang="en-US" dirty="0" err="1" smtClean="0">
                <a:latin typeface="Times New Roman"/>
                <a:cs typeface="Times New Roman"/>
              </a:rPr>
              <a:t>perl</a:t>
            </a:r>
            <a:r>
              <a:rPr lang="en-US" dirty="0" smtClean="0">
                <a:latin typeface="Times New Roman"/>
                <a:cs typeface="Times New Roman"/>
              </a:rPr>
              <a:t> </a:t>
            </a:r>
            <a:endParaRPr lang="en-US" dirty="0">
              <a:latin typeface="Times New Roman"/>
              <a:cs typeface="Times New Roman"/>
            </a:endParaRPr>
          </a:p>
        </p:txBody>
      </p:sp>
      <p:pic>
        <p:nvPicPr>
          <p:cNvPr id="6" name="Picture 5" descr="Screen Shot 2017-09-16 at 7.18.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4" y="755135"/>
            <a:ext cx="9144000" cy="6102865"/>
          </a:xfrm>
          <a:prstGeom prst="rect">
            <a:avLst/>
          </a:prstGeom>
        </p:spPr>
      </p:pic>
    </p:spTree>
    <p:extLst>
      <p:ext uri="{BB962C8B-B14F-4D97-AF65-F5344CB8AC3E}">
        <p14:creationId xmlns:p14="http://schemas.microsoft.com/office/powerpoint/2010/main" val="644528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40314"/>
            <a:ext cx="8229600" cy="624659"/>
          </a:xfrm>
        </p:spPr>
        <p:txBody>
          <a:bodyPr>
            <a:noAutofit/>
          </a:bodyPr>
          <a:lstStyle/>
          <a:p>
            <a:r>
              <a:rPr lang="en-US" sz="3200" dirty="0" smtClean="0">
                <a:latin typeface="Times New Roman"/>
                <a:cs typeface="Times New Roman"/>
              </a:rPr>
              <a:t>Side notes: recommended programming languages</a:t>
            </a:r>
            <a:endParaRPr lang="en-US" sz="3200" dirty="0">
              <a:latin typeface="Times New Roman"/>
              <a:cs typeface="Times New Roman"/>
            </a:endParaRPr>
          </a:p>
        </p:txBody>
      </p:sp>
      <p:sp>
        <p:nvSpPr>
          <p:cNvPr id="5" name="Content Placeholder 2"/>
          <p:cNvSpPr>
            <a:spLocks noGrp="1"/>
          </p:cNvSpPr>
          <p:nvPr>
            <p:ph idx="1"/>
          </p:nvPr>
        </p:nvSpPr>
        <p:spPr>
          <a:xfrm>
            <a:off x="851696" y="2155749"/>
            <a:ext cx="7653871" cy="2066144"/>
          </a:xfrm>
        </p:spPr>
        <p:txBody>
          <a:bodyPr>
            <a:normAutofit fontScale="92500" lnSpcReduction="10000"/>
          </a:bodyPr>
          <a:lstStyle/>
          <a:p>
            <a:r>
              <a:rPr lang="en-US" altLang="zh-CN" dirty="0" smtClean="0">
                <a:latin typeface="Times New Roman"/>
                <a:cs typeface="Times New Roman"/>
              </a:rPr>
              <a:t>Python (suggested reading: Dive into Python)</a:t>
            </a:r>
          </a:p>
          <a:p>
            <a:r>
              <a:rPr lang="en-US" altLang="zh-CN" dirty="0" smtClean="0">
                <a:latin typeface="Times New Roman"/>
                <a:cs typeface="Times New Roman"/>
              </a:rPr>
              <a:t>R </a:t>
            </a:r>
          </a:p>
          <a:p>
            <a:endParaRPr lang="en-US" altLang="zh-CN" dirty="0" smtClean="0">
              <a:latin typeface="Times New Roman"/>
              <a:cs typeface="Times New Roman"/>
            </a:endParaRPr>
          </a:p>
          <a:p>
            <a:r>
              <a:rPr lang="en-US" altLang="zh-CN" dirty="0" smtClean="0">
                <a:latin typeface="Times New Roman"/>
                <a:cs typeface="Times New Roman"/>
              </a:rPr>
              <a:t>Advanced Level: Java ; C++</a:t>
            </a:r>
          </a:p>
        </p:txBody>
      </p:sp>
    </p:spTree>
    <p:extLst>
      <p:ext uri="{BB962C8B-B14F-4D97-AF65-F5344CB8AC3E}">
        <p14:creationId xmlns:p14="http://schemas.microsoft.com/office/powerpoint/2010/main" val="2743140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576"/>
            <a:ext cx="8229600" cy="901450"/>
          </a:xfrm>
        </p:spPr>
        <p:txBody>
          <a:bodyPr>
            <a:normAutofit/>
          </a:bodyPr>
          <a:lstStyle/>
          <a:p>
            <a:r>
              <a:rPr lang="en-US" dirty="0" smtClean="0">
                <a:latin typeface="Times New Roman"/>
                <a:cs typeface="Times New Roman"/>
              </a:rPr>
              <a:t>No.2 Go to places: </a:t>
            </a:r>
            <a:r>
              <a:rPr lang="en-US" dirty="0" err="1" smtClean="0">
                <a:latin typeface="Times New Roman"/>
                <a:cs typeface="Times New Roman"/>
              </a:rPr>
              <a:t>seqanswers.com</a:t>
            </a:r>
            <a:endParaRPr lang="en-US" dirty="0">
              <a:latin typeface="Times New Roman"/>
              <a:cs typeface="Times New Roman"/>
            </a:endParaRPr>
          </a:p>
        </p:txBody>
      </p:sp>
      <p:pic>
        <p:nvPicPr>
          <p:cNvPr id="5" name="Picture 4" descr="Screen Shot 2017-09-16 at 7.02.56 PM.png"/>
          <p:cNvPicPr>
            <a:picLocks noChangeAspect="1"/>
          </p:cNvPicPr>
          <p:nvPr/>
        </p:nvPicPr>
        <p:blipFill rotWithShape="1">
          <a:blip r:embed="rId2">
            <a:extLst>
              <a:ext uri="{28A0092B-C50C-407E-A947-70E740481C1C}">
                <a14:useLocalDpi xmlns:a14="http://schemas.microsoft.com/office/drawing/2010/main" val="0"/>
              </a:ext>
            </a:extLst>
          </a:blip>
          <a:srcRect t="4004" b="8308"/>
          <a:stretch/>
        </p:blipFill>
        <p:spPr>
          <a:xfrm>
            <a:off x="0" y="844378"/>
            <a:ext cx="7918651" cy="6013622"/>
          </a:xfrm>
          <a:prstGeom prst="rect">
            <a:avLst/>
          </a:prstGeom>
        </p:spPr>
      </p:pic>
    </p:spTree>
    <p:extLst>
      <p:ext uri="{BB962C8B-B14F-4D97-AF65-F5344CB8AC3E}">
        <p14:creationId xmlns:p14="http://schemas.microsoft.com/office/powerpoint/2010/main" val="993590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59631"/>
            <a:ext cx="9144000" cy="901450"/>
          </a:xfrm>
        </p:spPr>
        <p:txBody>
          <a:bodyPr>
            <a:noAutofit/>
          </a:bodyPr>
          <a:lstStyle/>
          <a:p>
            <a:r>
              <a:rPr lang="en-US" sz="3600" dirty="0" smtClean="0">
                <a:latin typeface="Times New Roman"/>
                <a:cs typeface="Times New Roman"/>
              </a:rPr>
              <a:t>No.3 Go to places (more coding/computer then Bioinformatics): </a:t>
            </a:r>
            <a:r>
              <a:rPr lang="en-US" sz="3600" dirty="0" err="1" smtClean="0">
                <a:solidFill>
                  <a:srgbClr val="0000FF"/>
                </a:solidFill>
                <a:latin typeface="Times New Roman"/>
                <a:cs typeface="Times New Roman"/>
              </a:rPr>
              <a:t>stackoverflow.com</a:t>
            </a:r>
            <a:r>
              <a:rPr lang="en-US" sz="3600" dirty="0" smtClean="0">
                <a:latin typeface="Times New Roman"/>
                <a:cs typeface="Times New Roman"/>
              </a:rPr>
              <a:t> </a:t>
            </a:r>
            <a:endParaRPr lang="en-US" sz="3600" dirty="0">
              <a:latin typeface="Times New Roman"/>
              <a:cs typeface="Times New Roman"/>
            </a:endParaRPr>
          </a:p>
        </p:txBody>
      </p:sp>
      <p:pic>
        <p:nvPicPr>
          <p:cNvPr id="5" name="Picture 4" descr="Screen Shot 2017-09-16 at 7.06.33 PM.png"/>
          <p:cNvPicPr>
            <a:picLocks noChangeAspect="1"/>
          </p:cNvPicPr>
          <p:nvPr/>
        </p:nvPicPr>
        <p:blipFill rotWithShape="1">
          <a:blip r:embed="rId2">
            <a:extLst>
              <a:ext uri="{28A0092B-C50C-407E-A947-70E740481C1C}">
                <a14:useLocalDpi xmlns:a14="http://schemas.microsoft.com/office/drawing/2010/main" val="0"/>
              </a:ext>
            </a:extLst>
          </a:blip>
          <a:srcRect t="3202" b="21422"/>
          <a:stretch/>
        </p:blipFill>
        <p:spPr>
          <a:xfrm>
            <a:off x="1000945" y="1338649"/>
            <a:ext cx="7320597" cy="5169243"/>
          </a:xfrm>
          <a:prstGeom prst="rect">
            <a:avLst/>
          </a:prstGeom>
        </p:spPr>
      </p:pic>
    </p:spTree>
    <p:extLst>
      <p:ext uri="{BB962C8B-B14F-4D97-AF65-F5344CB8AC3E}">
        <p14:creationId xmlns:p14="http://schemas.microsoft.com/office/powerpoint/2010/main" val="3382454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59631"/>
            <a:ext cx="9144000" cy="901450"/>
          </a:xfrm>
        </p:spPr>
        <p:txBody>
          <a:bodyPr>
            <a:noAutofit/>
          </a:bodyPr>
          <a:lstStyle/>
          <a:p>
            <a:r>
              <a:rPr lang="en-US" sz="3200" b="1" dirty="0" smtClean="0">
                <a:latin typeface="Times New Roman"/>
                <a:cs typeface="Times New Roman"/>
              </a:rPr>
              <a:t>No.4 </a:t>
            </a:r>
            <a:r>
              <a:rPr lang="x-none" altLang="zh-CN" sz="3200" b="1" dirty="0" smtClean="0">
                <a:latin typeface="Times New Roman"/>
                <a:cs typeface="Times New Roman"/>
              </a:rPr>
              <a:t>use bing and google (and do your search in English)</a:t>
            </a:r>
            <a:endParaRPr lang="en-US" sz="3200" b="1" dirty="0">
              <a:latin typeface="Times New Roman"/>
              <a:cs typeface="Times New Roman"/>
            </a:endParaRPr>
          </a:p>
        </p:txBody>
      </p:sp>
      <p:pic>
        <p:nvPicPr>
          <p:cNvPr id="2" name="Picture 1" descr="Screen Shot 2017-09-19 at 8.12.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297" y="1057869"/>
            <a:ext cx="6933512" cy="5750302"/>
          </a:xfrm>
          <a:prstGeom prst="rect">
            <a:avLst/>
          </a:prstGeom>
        </p:spPr>
      </p:pic>
    </p:spTree>
    <p:extLst>
      <p:ext uri="{BB962C8B-B14F-4D97-AF65-F5344CB8AC3E}">
        <p14:creationId xmlns:p14="http://schemas.microsoft.com/office/powerpoint/2010/main" val="3932699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432"/>
            <a:ext cx="8229600" cy="1143000"/>
          </a:xfrm>
        </p:spPr>
        <p:txBody>
          <a:bodyPr>
            <a:normAutofit fontScale="90000"/>
          </a:bodyPr>
          <a:lstStyle/>
          <a:p>
            <a:r>
              <a:rPr lang="en-US" dirty="0" smtClean="0">
                <a:latin typeface="Times New Roman"/>
                <a:cs typeface="Times New Roman"/>
              </a:rPr>
              <a:t>What is the definition of bioinformatics</a:t>
            </a:r>
            <a:endParaRPr lang="en-US" dirty="0">
              <a:latin typeface="Times New Roman"/>
              <a:cs typeface="Times New Roman"/>
            </a:endParaRPr>
          </a:p>
        </p:txBody>
      </p:sp>
      <p:pic>
        <p:nvPicPr>
          <p:cNvPr id="8" name="Picture 7"/>
          <p:cNvPicPr>
            <a:picLocks noChangeAspect="1"/>
          </p:cNvPicPr>
          <p:nvPr/>
        </p:nvPicPr>
        <p:blipFill rotWithShape="1">
          <a:blip r:embed="rId2"/>
          <a:srcRect t="23618"/>
          <a:stretch/>
        </p:blipFill>
        <p:spPr>
          <a:xfrm>
            <a:off x="0" y="1619744"/>
            <a:ext cx="9144000" cy="5238255"/>
          </a:xfrm>
          <a:prstGeom prst="rect">
            <a:avLst/>
          </a:prstGeom>
        </p:spPr>
      </p:pic>
    </p:spTree>
    <p:extLst>
      <p:ext uri="{BB962C8B-B14F-4D97-AF65-F5344CB8AC3E}">
        <p14:creationId xmlns:p14="http://schemas.microsoft.com/office/powerpoint/2010/main" val="268811559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59631"/>
            <a:ext cx="9144000" cy="901450"/>
          </a:xfrm>
        </p:spPr>
        <p:txBody>
          <a:bodyPr>
            <a:noAutofit/>
          </a:bodyPr>
          <a:lstStyle/>
          <a:p>
            <a:r>
              <a:rPr lang="en-US" sz="3200" b="1" dirty="0" smtClean="0">
                <a:latin typeface="Times New Roman"/>
                <a:cs typeface="Times New Roman"/>
              </a:rPr>
              <a:t>No.4 </a:t>
            </a:r>
            <a:r>
              <a:rPr lang="x-none" altLang="zh-CN" sz="3200" b="1" dirty="0" smtClean="0">
                <a:latin typeface="Times New Roman"/>
                <a:cs typeface="Times New Roman"/>
              </a:rPr>
              <a:t>use bing and google (and do your search in English)</a:t>
            </a:r>
            <a:endParaRPr lang="en-US" sz="3200" b="1" dirty="0">
              <a:latin typeface="Times New Roman"/>
              <a:cs typeface="Times New Roman"/>
            </a:endParaRPr>
          </a:p>
        </p:txBody>
      </p:sp>
      <p:pic>
        <p:nvPicPr>
          <p:cNvPr id="3" name="Picture 2" descr="Screen Shot 2017-09-19 at 8.12.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837" y="1073406"/>
            <a:ext cx="6288013" cy="5784593"/>
          </a:xfrm>
          <a:prstGeom prst="rect">
            <a:avLst/>
          </a:prstGeom>
        </p:spPr>
      </p:pic>
    </p:spTree>
    <p:extLst>
      <p:ext uri="{BB962C8B-B14F-4D97-AF65-F5344CB8AC3E}">
        <p14:creationId xmlns:p14="http://schemas.microsoft.com/office/powerpoint/2010/main" val="1990362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59631"/>
            <a:ext cx="9144000" cy="901450"/>
          </a:xfrm>
        </p:spPr>
        <p:txBody>
          <a:bodyPr>
            <a:noAutofit/>
          </a:bodyPr>
          <a:lstStyle/>
          <a:p>
            <a:r>
              <a:rPr lang="en-US" sz="3200" b="1" dirty="0" smtClean="0">
                <a:latin typeface="Times New Roman"/>
                <a:cs typeface="Times New Roman"/>
              </a:rPr>
              <a:t>No.4 </a:t>
            </a:r>
            <a:r>
              <a:rPr lang="x-none" altLang="zh-CN" sz="3200" b="1" dirty="0" smtClean="0">
                <a:latin typeface="Times New Roman"/>
                <a:cs typeface="Times New Roman"/>
              </a:rPr>
              <a:t>use bing and google (and do your search in English)</a:t>
            </a:r>
            <a:endParaRPr lang="en-US" sz="3200" b="1" dirty="0">
              <a:latin typeface="Times New Roman"/>
              <a:cs typeface="Times New Roman"/>
            </a:endParaRPr>
          </a:p>
        </p:txBody>
      </p:sp>
      <p:pic>
        <p:nvPicPr>
          <p:cNvPr id="2" name="Picture 1" descr="Screen Shot 2017-09-19 at 8.1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270" y="1044993"/>
            <a:ext cx="6913142" cy="5813006"/>
          </a:xfrm>
          <a:prstGeom prst="rect">
            <a:avLst/>
          </a:prstGeom>
        </p:spPr>
      </p:pic>
    </p:spTree>
    <p:extLst>
      <p:ext uri="{BB962C8B-B14F-4D97-AF65-F5344CB8AC3E}">
        <p14:creationId xmlns:p14="http://schemas.microsoft.com/office/powerpoint/2010/main" val="1315081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59631"/>
            <a:ext cx="9144000" cy="901450"/>
          </a:xfrm>
        </p:spPr>
        <p:txBody>
          <a:bodyPr>
            <a:noAutofit/>
          </a:bodyPr>
          <a:lstStyle/>
          <a:p>
            <a:r>
              <a:rPr lang="en-US" sz="3200" b="1" dirty="0" smtClean="0">
                <a:latin typeface="Times New Roman"/>
                <a:cs typeface="Times New Roman"/>
              </a:rPr>
              <a:t>No.4 </a:t>
            </a:r>
            <a:r>
              <a:rPr lang="x-none" altLang="zh-CN" sz="3200" b="1" dirty="0" smtClean="0">
                <a:latin typeface="Times New Roman"/>
                <a:cs typeface="Times New Roman"/>
              </a:rPr>
              <a:t>use bing and google (and do your search in English)</a:t>
            </a:r>
            <a:endParaRPr lang="en-US" sz="3200" b="1" dirty="0">
              <a:latin typeface="Times New Roman"/>
              <a:cs typeface="Times New Roman"/>
            </a:endParaRPr>
          </a:p>
        </p:txBody>
      </p:sp>
      <p:pic>
        <p:nvPicPr>
          <p:cNvPr id="3" name="Picture 2" descr="Screen Shot 2017-09-19 at 8.13.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84" y="985240"/>
            <a:ext cx="6796215" cy="5872760"/>
          </a:xfrm>
          <a:prstGeom prst="rect">
            <a:avLst/>
          </a:prstGeom>
        </p:spPr>
      </p:pic>
    </p:spTree>
    <p:extLst>
      <p:ext uri="{BB962C8B-B14F-4D97-AF65-F5344CB8AC3E}">
        <p14:creationId xmlns:p14="http://schemas.microsoft.com/office/powerpoint/2010/main" val="1154587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59631"/>
            <a:ext cx="9144000" cy="901450"/>
          </a:xfrm>
        </p:spPr>
        <p:txBody>
          <a:bodyPr>
            <a:noAutofit/>
          </a:bodyPr>
          <a:lstStyle/>
          <a:p>
            <a:r>
              <a:rPr lang="en-US" sz="3200" b="1" dirty="0" smtClean="0">
                <a:latin typeface="Times New Roman"/>
                <a:cs typeface="Times New Roman"/>
              </a:rPr>
              <a:t>No.4 </a:t>
            </a:r>
            <a:r>
              <a:rPr lang="x-none" altLang="zh-CN" sz="3200" b="1" dirty="0" smtClean="0">
                <a:latin typeface="Times New Roman"/>
                <a:cs typeface="Times New Roman"/>
              </a:rPr>
              <a:t>use bing and google (and do your search in English)</a:t>
            </a:r>
            <a:endParaRPr lang="en-US" sz="3200" b="1" dirty="0">
              <a:latin typeface="Times New Roman"/>
              <a:cs typeface="Times New Roman"/>
            </a:endParaRPr>
          </a:p>
        </p:txBody>
      </p:sp>
      <p:pic>
        <p:nvPicPr>
          <p:cNvPr id="5" name="Picture 4" descr="bing_results.png"/>
          <p:cNvPicPr>
            <a:picLocks noChangeAspect="1"/>
          </p:cNvPicPr>
          <p:nvPr/>
        </p:nvPicPr>
        <p:blipFill rotWithShape="1">
          <a:blip r:embed="rId2">
            <a:extLst>
              <a:ext uri="{28A0092B-C50C-407E-A947-70E740481C1C}">
                <a14:useLocalDpi xmlns:a14="http://schemas.microsoft.com/office/drawing/2010/main" val="0"/>
              </a:ext>
            </a:extLst>
          </a:blip>
          <a:srcRect b="54343"/>
          <a:stretch/>
        </p:blipFill>
        <p:spPr>
          <a:xfrm>
            <a:off x="0" y="1216148"/>
            <a:ext cx="9144000" cy="1660231"/>
          </a:xfrm>
          <a:prstGeom prst="rect">
            <a:avLst/>
          </a:prstGeom>
        </p:spPr>
      </p:pic>
      <p:pic>
        <p:nvPicPr>
          <p:cNvPr id="6" name="Picture 5" descr="google_results.png"/>
          <p:cNvPicPr>
            <a:picLocks noChangeAspect="1"/>
          </p:cNvPicPr>
          <p:nvPr/>
        </p:nvPicPr>
        <p:blipFill rotWithShape="1">
          <a:blip r:embed="rId3">
            <a:extLst>
              <a:ext uri="{28A0092B-C50C-407E-A947-70E740481C1C}">
                <a14:useLocalDpi xmlns:a14="http://schemas.microsoft.com/office/drawing/2010/main" val="0"/>
              </a:ext>
            </a:extLst>
          </a:blip>
          <a:srcRect l="750"/>
          <a:stretch/>
        </p:blipFill>
        <p:spPr>
          <a:xfrm>
            <a:off x="41189" y="3393500"/>
            <a:ext cx="9075352" cy="2727702"/>
          </a:xfrm>
          <a:prstGeom prst="rect">
            <a:avLst/>
          </a:prstGeom>
        </p:spPr>
      </p:pic>
    </p:spTree>
    <p:extLst>
      <p:ext uri="{BB962C8B-B14F-4D97-AF65-F5344CB8AC3E}">
        <p14:creationId xmlns:p14="http://schemas.microsoft.com/office/powerpoint/2010/main" val="3641430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59631"/>
            <a:ext cx="9144000" cy="901450"/>
          </a:xfrm>
        </p:spPr>
        <p:txBody>
          <a:bodyPr>
            <a:noAutofit/>
          </a:bodyPr>
          <a:lstStyle/>
          <a:p>
            <a:r>
              <a:rPr lang="en-US" sz="3600" dirty="0" smtClean="0">
                <a:latin typeface="Times New Roman"/>
                <a:cs typeface="Times New Roman"/>
              </a:rPr>
              <a:t>No.5 </a:t>
            </a:r>
            <a:r>
              <a:rPr lang="zh-CN" altLang="en-US" sz="3600" dirty="0" smtClean="0">
                <a:latin typeface="Times New Roman"/>
                <a:cs typeface="Times New Roman"/>
              </a:rPr>
              <a:t>团结就是力量</a:t>
            </a:r>
            <a:r>
              <a:rPr lang="en-US" altLang="zh-CN" sz="3600" dirty="0" smtClean="0">
                <a:latin typeface="Times New Roman"/>
                <a:cs typeface="Times New Roman"/>
              </a:rPr>
              <a:t> </a:t>
            </a:r>
            <a:r>
              <a:rPr lang="en-US" sz="3600" dirty="0" smtClean="0">
                <a:latin typeface="Times New Roman"/>
                <a:cs typeface="Times New Roman"/>
              </a:rPr>
              <a:t>(I suggest you form a </a:t>
            </a:r>
            <a:r>
              <a:rPr lang="en-US" sz="3600" dirty="0" err="1" smtClean="0">
                <a:latin typeface="Times New Roman"/>
                <a:cs typeface="Times New Roman"/>
              </a:rPr>
              <a:t>wechat</a:t>
            </a:r>
            <a:r>
              <a:rPr lang="en-US" sz="3600" dirty="0" smtClean="0">
                <a:latin typeface="Times New Roman"/>
                <a:cs typeface="Times New Roman"/>
              </a:rPr>
              <a:t> group and help each other)</a:t>
            </a:r>
            <a:endParaRPr lang="en-US" sz="3600" dirty="0">
              <a:latin typeface="Times New Roman"/>
              <a:cs typeface="Times New Roman"/>
            </a:endParaRPr>
          </a:p>
        </p:txBody>
      </p:sp>
    </p:spTree>
    <p:extLst>
      <p:ext uri="{BB962C8B-B14F-4D97-AF65-F5344CB8AC3E}">
        <p14:creationId xmlns:p14="http://schemas.microsoft.com/office/powerpoint/2010/main" val="1454385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59631"/>
            <a:ext cx="9144000" cy="9014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Times New Roman"/>
                <a:cs typeface="Times New Roman"/>
              </a:rPr>
              <a:t>Learn more about </a:t>
            </a:r>
            <a:r>
              <a:rPr lang="en-US" sz="3600" dirty="0" err="1" smtClean="0">
                <a:latin typeface="Times New Roman"/>
                <a:cs typeface="Times New Roman"/>
              </a:rPr>
              <a:t>Bioinfo</a:t>
            </a:r>
            <a:r>
              <a:rPr lang="en-US" sz="3600" dirty="0" smtClean="0">
                <a:latin typeface="Times New Roman"/>
                <a:cs typeface="Times New Roman"/>
              </a:rPr>
              <a:t> resources</a:t>
            </a:r>
            <a:endParaRPr lang="en-US" sz="3600" dirty="0">
              <a:latin typeface="Times New Roman"/>
              <a:cs typeface="Times New Roman"/>
            </a:endParaRPr>
          </a:p>
        </p:txBody>
      </p:sp>
      <p:sp>
        <p:nvSpPr>
          <p:cNvPr id="5" name="Content Placeholder 2"/>
          <p:cNvSpPr>
            <a:spLocks noGrp="1"/>
          </p:cNvSpPr>
          <p:nvPr>
            <p:ph idx="1"/>
          </p:nvPr>
        </p:nvSpPr>
        <p:spPr>
          <a:xfrm>
            <a:off x="997206" y="1401649"/>
            <a:ext cx="7653871" cy="4221017"/>
          </a:xfrm>
        </p:spPr>
        <p:txBody>
          <a:bodyPr>
            <a:normAutofit/>
          </a:bodyPr>
          <a:lstStyle/>
          <a:p>
            <a:r>
              <a:rPr lang="en-US" altLang="zh-CN" dirty="0">
                <a:latin typeface="Times New Roman"/>
                <a:cs typeface="Times New Roman"/>
              </a:rPr>
              <a:t>https://</a:t>
            </a:r>
            <a:r>
              <a:rPr lang="en-US" altLang="zh-CN" dirty="0" err="1">
                <a:latin typeface="Times New Roman"/>
                <a:cs typeface="Times New Roman"/>
              </a:rPr>
              <a:t>www.coursera.org</a:t>
            </a:r>
            <a:endParaRPr lang="en-US" altLang="zh-CN" dirty="0" smtClean="0">
              <a:latin typeface="Times New Roman"/>
              <a:cs typeface="Times New Roman"/>
            </a:endParaRPr>
          </a:p>
          <a:p>
            <a:endParaRPr lang="en-US" altLang="zh-CN" dirty="0" smtClean="0">
              <a:latin typeface="Times New Roman"/>
              <a:cs typeface="Times New Roman"/>
            </a:endParaRPr>
          </a:p>
          <a:p>
            <a:r>
              <a:rPr lang="en-US" altLang="zh-CN" dirty="0">
                <a:latin typeface="Times New Roman"/>
                <a:cs typeface="Times New Roman"/>
                <a:hlinkClick r:id="rId2"/>
              </a:rPr>
              <a:t>https://ocw.mit.edu/</a:t>
            </a:r>
            <a:r>
              <a:rPr lang="en-US" altLang="zh-CN" dirty="0" smtClean="0">
                <a:latin typeface="Times New Roman"/>
                <a:cs typeface="Times New Roman"/>
                <a:hlinkClick r:id="rId2"/>
              </a:rPr>
              <a:t>index.htm</a:t>
            </a:r>
            <a:endParaRPr lang="en-US" altLang="zh-CN" dirty="0" smtClean="0">
              <a:latin typeface="Times New Roman"/>
              <a:cs typeface="Times New Roman"/>
            </a:endParaRPr>
          </a:p>
          <a:p>
            <a:endParaRPr lang="en-US" altLang="zh-CN" dirty="0">
              <a:latin typeface="Times New Roman"/>
              <a:cs typeface="Times New Roman"/>
            </a:endParaRPr>
          </a:p>
          <a:p>
            <a:r>
              <a:rPr lang="en-US" altLang="zh-CN" dirty="0">
                <a:latin typeface="Times New Roman"/>
                <a:cs typeface="Times New Roman"/>
                <a:hlinkClick r:id="rId3"/>
              </a:rPr>
              <a:t>https://www.edx.org</a:t>
            </a:r>
            <a:r>
              <a:rPr lang="en-US" altLang="zh-CN" dirty="0" smtClean="0">
                <a:latin typeface="Times New Roman"/>
                <a:cs typeface="Times New Roman"/>
                <a:hlinkClick r:id="rId3"/>
              </a:rPr>
              <a:t>/</a:t>
            </a:r>
            <a:endParaRPr lang="en-US" altLang="zh-CN" dirty="0" smtClean="0">
              <a:latin typeface="Times New Roman"/>
              <a:cs typeface="Times New Roman"/>
            </a:endParaRPr>
          </a:p>
          <a:p>
            <a:endParaRPr lang="en-US" altLang="zh-CN" dirty="0">
              <a:latin typeface="Times New Roman"/>
              <a:cs typeface="Times New Roman"/>
            </a:endParaRPr>
          </a:p>
          <a:p>
            <a:r>
              <a:rPr lang="en-US" altLang="zh-CN" dirty="0" err="1" smtClean="0">
                <a:latin typeface="Times New Roman"/>
                <a:cs typeface="Times New Roman"/>
              </a:rPr>
              <a:t>Youtube.com</a:t>
            </a:r>
            <a:endParaRPr lang="en-US" altLang="zh-CN" dirty="0" smtClean="0">
              <a:latin typeface="Times New Roman"/>
              <a:cs typeface="Times New Roman"/>
            </a:endParaRPr>
          </a:p>
        </p:txBody>
      </p:sp>
    </p:spTree>
    <p:extLst>
      <p:ext uri="{BB962C8B-B14F-4D97-AF65-F5344CB8AC3E}">
        <p14:creationId xmlns:p14="http://schemas.microsoft.com/office/powerpoint/2010/main" val="4039981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59631"/>
            <a:ext cx="9144000" cy="9014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Times New Roman"/>
                <a:cs typeface="Times New Roman"/>
              </a:rPr>
              <a:t>Take Home messages for Week1 </a:t>
            </a:r>
            <a:endParaRPr lang="en-US" sz="3600" dirty="0">
              <a:latin typeface="Times New Roman"/>
              <a:cs typeface="Times New Roman"/>
            </a:endParaRPr>
          </a:p>
        </p:txBody>
      </p:sp>
      <p:sp>
        <p:nvSpPr>
          <p:cNvPr id="5" name="Content Placeholder 2"/>
          <p:cNvSpPr>
            <a:spLocks noGrp="1"/>
          </p:cNvSpPr>
          <p:nvPr>
            <p:ph idx="1"/>
          </p:nvPr>
        </p:nvSpPr>
        <p:spPr>
          <a:xfrm>
            <a:off x="247588" y="1496721"/>
            <a:ext cx="8635547" cy="3445982"/>
          </a:xfrm>
        </p:spPr>
        <p:txBody>
          <a:bodyPr>
            <a:noAutofit/>
          </a:bodyPr>
          <a:lstStyle/>
          <a:p>
            <a:r>
              <a:rPr lang="en-US" altLang="zh-CN" sz="2400" dirty="0" smtClean="0">
                <a:latin typeface="Times New Roman"/>
                <a:cs typeface="Times New Roman"/>
              </a:rPr>
              <a:t>1. What is the scoring system and overall organization of the class</a:t>
            </a:r>
          </a:p>
          <a:p>
            <a:endParaRPr lang="en-US" altLang="zh-CN" sz="2400" dirty="0" smtClean="0">
              <a:latin typeface="Times New Roman"/>
              <a:cs typeface="Times New Roman"/>
            </a:endParaRPr>
          </a:p>
          <a:p>
            <a:r>
              <a:rPr lang="en-US" altLang="zh-CN" sz="2400" dirty="0" smtClean="0">
                <a:latin typeface="Times New Roman"/>
                <a:cs typeface="Times New Roman"/>
              </a:rPr>
              <a:t>2. You should be able complete simple tasks/operations on the computer clusters</a:t>
            </a:r>
          </a:p>
          <a:p>
            <a:endParaRPr lang="en-US" altLang="zh-CN" sz="2400" dirty="0" smtClean="0">
              <a:latin typeface="Times New Roman"/>
              <a:cs typeface="Times New Roman"/>
            </a:endParaRPr>
          </a:p>
          <a:p>
            <a:r>
              <a:rPr lang="en-US" altLang="zh-CN" sz="2400" dirty="0" smtClean="0">
                <a:latin typeface="Times New Roman"/>
                <a:cs typeface="Times New Roman"/>
              </a:rPr>
              <a:t>3. You should know some basic principles that I think it is important</a:t>
            </a:r>
          </a:p>
          <a:p>
            <a:endParaRPr lang="en-US" altLang="zh-CN" sz="2400" dirty="0" smtClean="0">
              <a:latin typeface="Times New Roman"/>
              <a:cs typeface="Times New Roman"/>
            </a:endParaRPr>
          </a:p>
          <a:p>
            <a:r>
              <a:rPr lang="en-US" altLang="zh-CN" sz="2400" dirty="0" smtClean="0">
                <a:latin typeface="Times New Roman"/>
                <a:cs typeface="Times New Roman"/>
              </a:rPr>
              <a:t>4. You should know where to find resources to help you solve the problem</a:t>
            </a:r>
          </a:p>
        </p:txBody>
      </p:sp>
    </p:spTree>
    <p:extLst>
      <p:ext uri="{BB962C8B-B14F-4D97-AF65-F5344CB8AC3E}">
        <p14:creationId xmlns:p14="http://schemas.microsoft.com/office/powerpoint/2010/main" val="3362443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59631"/>
            <a:ext cx="9144000" cy="9014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Times New Roman"/>
                <a:cs typeface="Times New Roman"/>
              </a:rPr>
              <a:t>Optional reading</a:t>
            </a:r>
            <a:endParaRPr lang="en-US" sz="3600" dirty="0">
              <a:latin typeface="Times New Roman"/>
              <a:cs typeface="Times New Roman"/>
            </a:endParaRPr>
          </a:p>
        </p:txBody>
      </p:sp>
      <p:sp>
        <p:nvSpPr>
          <p:cNvPr id="5" name="Content Placeholder 2"/>
          <p:cNvSpPr>
            <a:spLocks noGrp="1"/>
          </p:cNvSpPr>
          <p:nvPr>
            <p:ph idx="1"/>
          </p:nvPr>
        </p:nvSpPr>
        <p:spPr>
          <a:xfrm>
            <a:off x="247588" y="1496721"/>
            <a:ext cx="8635547" cy="3445982"/>
          </a:xfrm>
        </p:spPr>
        <p:txBody>
          <a:bodyPr>
            <a:noAutofit/>
          </a:bodyPr>
          <a:lstStyle/>
          <a:p>
            <a:r>
              <a:rPr lang="en-US" altLang="zh-CN" sz="2400" dirty="0" smtClean="0">
                <a:latin typeface="Times New Roman"/>
                <a:cs typeface="Times New Roman"/>
              </a:rPr>
              <a:t>MIT class Introduction</a:t>
            </a:r>
          </a:p>
          <a:p>
            <a:r>
              <a:rPr lang="en-US" altLang="zh-CN" sz="2400" dirty="0">
                <a:latin typeface="Times New Roman"/>
                <a:cs typeface="Times New Roman"/>
              </a:rPr>
              <a:t>Video at /public/home/</a:t>
            </a:r>
            <a:r>
              <a:rPr lang="en-US" altLang="zh-CN" sz="2400" dirty="0" err="1">
                <a:latin typeface="Times New Roman"/>
                <a:cs typeface="Times New Roman"/>
              </a:rPr>
              <a:t>zhangly</a:t>
            </a:r>
            <a:r>
              <a:rPr lang="en-US" altLang="zh-CN" sz="2400" dirty="0">
                <a:latin typeface="Times New Roman"/>
                <a:cs typeface="Times New Roman"/>
              </a:rPr>
              <a:t>/class/after-class-learn/</a:t>
            </a:r>
            <a:r>
              <a:rPr lang="en-US" altLang="zh-CN" sz="2400" dirty="0" smtClean="0">
                <a:latin typeface="Times New Roman"/>
                <a:cs typeface="Times New Roman"/>
              </a:rPr>
              <a:t>class1</a:t>
            </a:r>
          </a:p>
          <a:p>
            <a:endParaRPr lang="en-US" altLang="zh-CN" sz="2400" dirty="0">
              <a:latin typeface="Times New Roman"/>
              <a:cs typeface="Times New Roman"/>
            </a:endParaRPr>
          </a:p>
          <a:p>
            <a:endParaRPr lang="en-US" altLang="zh-CN" sz="2400" dirty="0" smtClean="0">
              <a:latin typeface="Times New Roman"/>
              <a:cs typeface="Times New Roman"/>
            </a:endParaRPr>
          </a:p>
        </p:txBody>
      </p:sp>
    </p:spTree>
    <p:extLst>
      <p:ext uri="{BB962C8B-B14F-4D97-AF65-F5344CB8AC3E}">
        <p14:creationId xmlns:p14="http://schemas.microsoft.com/office/powerpoint/2010/main" val="2197798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59631"/>
            <a:ext cx="9144000" cy="9014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Times New Roman"/>
                <a:cs typeface="Times New Roman"/>
              </a:rPr>
              <a:t>Prepare for next class</a:t>
            </a:r>
            <a:endParaRPr lang="en-US" sz="3600" dirty="0">
              <a:latin typeface="Times New Roman"/>
              <a:cs typeface="Times New Roman"/>
            </a:endParaRPr>
          </a:p>
        </p:txBody>
      </p:sp>
      <p:sp>
        <p:nvSpPr>
          <p:cNvPr id="5" name="Content Placeholder 2"/>
          <p:cNvSpPr>
            <a:spLocks noGrp="1"/>
          </p:cNvSpPr>
          <p:nvPr>
            <p:ph idx="1"/>
          </p:nvPr>
        </p:nvSpPr>
        <p:spPr>
          <a:xfrm>
            <a:off x="247588" y="1496721"/>
            <a:ext cx="8635547" cy="3445982"/>
          </a:xfrm>
        </p:spPr>
        <p:txBody>
          <a:bodyPr>
            <a:noAutofit/>
          </a:bodyPr>
          <a:lstStyle/>
          <a:p>
            <a:r>
              <a:rPr lang="en-US" altLang="zh-CN" sz="2400" dirty="0" smtClean="0">
                <a:latin typeface="Times New Roman"/>
                <a:cs typeface="Times New Roman"/>
              </a:rPr>
              <a:t>MIT class about</a:t>
            </a:r>
            <a:r>
              <a:rPr lang="zh-CN" altLang="en-US" sz="2400" dirty="0" smtClean="0">
                <a:latin typeface="Times New Roman"/>
                <a:cs typeface="Times New Roman"/>
              </a:rPr>
              <a:t> </a:t>
            </a:r>
            <a:r>
              <a:rPr lang="en-US" altLang="zh-CN" sz="2400" dirty="0" smtClean="0">
                <a:latin typeface="Times New Roman"/>
                <a:cs typeface="Times New Roman"/>
              </a:rPr>
              <a:t>BLAST</a:t>
            </a:r>
            <a:r>
              <a:rPr lang="zh-CN" altLang="en-US" sz="2400" dirty="0" smtClean="0">
                <a:latin typeface="Times New Roman"/>
                <a:cs typeface="Times New Roman"/>
              </a:rPr>
              <a:t> </a:t>
            </a:r>
            <a:r>
              <a:rPr lang="en-US" altLang="zh-CN" sz="2400" dirty="0" smtClean="0">
                <a:latin typeface="Times New Roman"/>
                <a:cs typeface="Times New Roman"/>
              </a:rPr>
              <a:t>and</a:t>
            </a:r>
            <a:r>
              <a:rPr lang="zh-CN" altLang="en-US" sz="2400" dirty="0" smtClean="0">
                <a:latin typeface="Times New Roman"/>
                <a:cs typeface="Times New Roman"/>
              </a:rPr>
              <a:t> </a:t>
            </a:r>
            <a:r>
              <a:rPr lang="en-US" altLang="zh-CN" sz="2400" dirty="0" smtClean="0">
                <a:latin typeface="Times New Roman"/>
                <a:cs typeface="Times New Roman"/>
              </a:rPr>
              <a:t>Short</a:t>
            </a:r>
            <a:r>
              <a:rPr lang="zh-CN" altLang="en-US" sz="2400" dirty="0" smtClean="0">
                <a:latin typeface="Times New Roman"/>
                <a:cs typeface="Times New Roman"/>
              </a:rPr>
              <a:t> </a:t>
            </a:r>
            <a:r>
              <a:rPr lang="en-US" altLang="zh-CN" sz="2400" dirty="0" smtClean="0">
                <a:latin typeface="Times New Roman"/>
                <a:cs typeface="Times New Roman"/>
              </a:rPr>
              <a:t>Read</a:t>
            </a:r>
            <a:r>
              <a:rPr lang="zh-CN" altLang="en-US" sz="2400" dirty="0" smtClean="0">
                <a:latin typeface="Times New Roman"/>
                <a:cs typeface="Times New Roman"/>
              </a:rPr>
              <a:t> </a:t>
            </a:r>
            <a:r>
              <a:rPr lang="en-US" altLang="zh-CN" sz="2400" dirty="0" smtClean="0">
                <a:latin typeface="Times New Roman"/>
                <a:cs typeface="Times New Roman"/>
              </a:rPr>
              <a:t>Alignment</a:t>
            </a:r>
          </a:p>
          <a:p>
            <a:endParaRPr lang="en-US" altLang="zh-CN" sz="2400" dirty="0" smtClean="0">
              <a:latin typeface="Times New Roman"/>
              <a:cs typeface="Times New Roman"/>
            </a:endParaRPr>
          </a:p>
          <a:p>
            <a:r>
              <a:rPr lang="en-US" altLang="zh-CN" sz="2400" dirty="0" smtClean="0">
                <a:latin typeface="Times New Roman"/>
                <a:cs typeface="Times New Roman"/>
              </a:rPr>
              <a:t>Two</a:t>
            </a:r>
            <a:r>
              <a:rPr lang="zh-CN" altLang="en-US" sz="2400" dirty="0" smtClean="0">
                <a:latin typeface="Times New Roman"/>
                <a:cs typeface="Times New Roman"/>
              </a:rPr>
              <a:t> </a:t>
            </a:r>
            <a:r>
              <a:rPr lang="en-US" altLang="zh-CN" sz="2400" dirty="0" smtClean="0">
                <a:latin typeface="Times New Roman"/>
                <a:cs typeface="Times New Roman"/>
              </a:rPr>
              <a:t>Videos </a:t>
            </a:r>
            <a:r>
              <a:rPr lang="en-US" altLang="zh-CN" sz="2400" dirty="0">
                <a:latin typeface="Times New Roman"/>
                <a:cs typeface="Times New Roman"/>
              </a:rPr>
              <a:t>at /public/home/</a:t>
            </a:r>
            <a:r>
              <a:rPr lang="en-US" altLang="zh-CN" sz="2400" dirty="0" err="1">
                <a:latin typeface="Times New Roman"/>
                <a:cs typeface="Times New Roman"/>
              </a:rPr>
              <a:t>zhangly</a:t>
            </a:r>
            <a:r>
              <a:rPr lang="en-US" altLang="zh-CN" sz="2400" dirty="0">
                <a:latin typeface="Times New Roman"/>
                <a:cs typeface="Times New Roman"/>
              </a:rPr>
              <a:t>/class/class-prepare/</a:t>
            </a:r>
            <a:r>
              <a:rPr lang="en-US" altLang="zh-CN" sz="2400" dirty="0" smtClean="0">
                <a:latin typeface="Times New Roman"/>
                <a:cs typeface="Times New Roman"/>
              </a:rPr>
              <a:t>class2</a:t>
            </a:r>
          </a:p>
          <a:p>
            <a:r>
              <a:rPr lang="en-US" altLang="zh-CN" sz="2400" dirty="0" smtClean="0">
                <a:latin typeface="Times New Roman"/>
                <a:cs typeface="Times New Roman"/>
              </a:rPr>
              <a:t>And</a:t>
            </a:r>
            <a:r>
              <a:rPr lang="zh-CN" altLang="en-US" sz="2400" dirty="0" smtClean="0">
                <a:latin typeface="Times New Roman"/>
                <a:cs typeface="Times New Roman"/>
              </a:rPr>
              <a:t> </a:t>
            </a:r>
            <a:r>
              <a:rPr lang="en-US" altLang="zh-CN" sz="2400" dirty="0" smtClean="0">
                <a:latin typeface="Times New Roman"/>
                <a:cs typeface="Times New Roman"/>
              </a:rPr>
              <a:t>one</a:t>
            </a:r>
            <a:r>
              <a:rPr lang="zh-CN" altLang="en-US" sz="2400" dirty="0" smtClean="0">
                <a:latin typeface="Times New Roman"/>
                <a:cs typeface="Times New Roman"/>
              </a:rPr>
              <a:t> </a:t>
            </a:r>
            <a:r>
              <a:rPr lang="en-US" altLang="zh-CN" sz="2400" dirty="0" smtClean="0">
                <a:latin typeface="Times New Roman"/>
                <a:cs typeface="Times New Roman"/>
              </a:rPr>
              <a:t>original</a:t>
            </a:r>
            <a:r>
              <a:rPr lang="zh-CN" altLang="en-US" sz="2400" dirty="0" smtClean="0">
                <a:latin typeface="Times New Roman"/>
                <a:cs typeface="Times New Roman"/>
              </a:rPr>
              <a:t> </a:t>
            </a:r>
            <a:r>
              <a:rPr lang="en-US" altLang="zh-CN" sz="2400" dirty="0" smtClean="0">
                <a:latin typeface="Times New Roman"/>
                <a:cs typeface="Times New Roman"/>
              </a:rPr>
              <a:t>reference</a:t>
            </a:r>
            <a:r>
              <a:rPr lang="zh-CN" altLang="en-US" sz="2400" dirty="0" smtClean="0">
                <a:latin typeface="Times New Roman"/>
                <a:cs typeface="Times New Roman"/>
              </a:rPr>
              <a:t> </a:t>
            </a:r>
            <a:r>
              <a:rPr lang="en-US" altLang="zh-CN" sz="2400" dirty="0" smtClean="0">
                <a:latin typeface="Times New Roman"/>
                <a:cs typeface="Times New Roman"/>
              </a:rPr>
              <a:t>for</a:t>
            </a:r>
            <a:r>
              <a:rPr lang="zh-CN" altLang="en-US" sz="2400" dirty="0" smtClean="0">
                <a:latin typeface="Times New Roman"/>
                <a:cs typeface="Times New Roman"/>
              </a:rPr>
              <a:t> </a:t>
            </a:r>
            <a:r>
              <a:rPr lang="en-US" altLang="zh-CN" sz="2400" dirty="0" smtClean="0">
                <a:latin typeface="Times New Roman"/>
                <a:cs typeface="Times New Roman"/>
              </a:rPr>
              <a:t>BLAST</a:t>
            </a:r>
            <a:r>
              <a:rPr lang="zh-CN" altLang="en-US" sz="2400" dirty="0" smtClean="0">
                <a:latin typeface="Times New Roman"/>
                <a:cs typeface="Times New Roman"/>
              </a:rPr>
              <a:t> </a:t>
            </a:r>
            <a:r>
              <a:rPr lang="en-US" altLang="zh-CN" sz="2400" dirty="0" smtClean="0">
                <a:latin typeface="Times New Roman"/>
                <a:cs typeface="Times New Roman"/>
              </a:rPr>
              <a:t>paper</a:t>
            </a:r>
          </a:p>
          <a:p>
            <a:endParaRPr lang="en-US" altLang="zh-CN" sz="2400" dirty="0">
              <a:latin typeface="Times New Roman"/>
              <a:cs typeface="Times New Roman"/>
            </a:endParaRPr>
          </a:p>
          <a:p>
            <a:r>
              <a:rPr lang="en-US" altLang="zh-CN" sz="2400" dirty="0" smtClean="0">
                <a:latin typeface="Times New Roman"/>
                <a:cs typeface="Times New Roman"/>
              </a:rPr>
              <a:t>Total</a:t>
            </a:r>
            <a:r>
              <a:rPr lang="zh-CN" altLang="en-US" sz="2400" dirty="0" smtClean="0">
                <a:latin typeface="Times New Roman"/>
                <a:cs typeface="Times New Roman"/>
              </a:rPr>
              <a:t> </a:t>
            </a:r>
            <a:r>
              <a:rPr lang="en-US" altLang="zh-CN" sz="2400" dirty="0" smtClean="0">
                <a:latin typeface="Times New Roman"/>
                <a:cs typeface="Times New Roman"/>
              </a:rPr>
              <a:t>time</a:t>
            </a:r>
            <a:r>
              <a:rPr lang="zh-CN" altLang="en-US" sz="2400" dirty="0" smtClean="0">
                <a:latin typeface="Times New Roman"/>
                <a:cs typeface="Times New Roman"/>
              </a:rPr>
              <a:t> </a:t>
            </a:r>
            <a:r>
              <a:rPr lang="en-US" altLang="zh-CN" sz="2400" dirty="0" smtClean="0">
                <a:latin typeface="Times New Roman"/>
                <a:cs typeface="Times New Roman"/>
              </a:rPr>
              <a:t>estimated</a:t>
            </a:r>
            <a:r>
              <a:rPr lang="zh-CN" altLang="en-US" sz="2400" dirty="0" smtClean="0">
                <a:latin typeface="Times New Roman"/>
                <a:cs typeface="Times New Roman"/>
              </a:rPr>
              <a:t> </a:t>
            </a:r>
            <a:r>
              <a:rPr lang="en-US" altLang="zh-CN" sz="2400" dirty="0" smtClean="0">
                <a:latin typeface="Times New Roman"/>
                <a:cs typeface="Times New Roman"/>
              </a:rPr>
              <a:t>to</a:t>
            </a:r>
            <a:r>
              <a:rPr lang="zh-CN" altLang="en-US" sz="2400" dirty="0" smtClean="0">
                <a:latin typeface="Times New Roman"/>
                <a:cs typeface="Times New Roman"/>
              </a:rPr>
              <a:t> </a:t>
            </a:r>
            <a:r>
              <a:rPr lang="en-US" altLang="zh-CN" sz="2400" dirty="0" smtClean="0">
                <a:latin typeface="Times New Roman"/>
                <a:cs typeface="Times New Roman"/>
              </a:rPr>
              <a:t>finish</a:t>
            </a:r>
            <a:r>
              <a:rPr lang="zh-CN" altLang="en-US" sz="2400" dirty="0" smtClean="0">
                <a:latin typeface="Times New Roman"/>
                <a:cs typeface="Times New Roman"/>
              </a:rPr>
              <a:t> </a:t>
            </a:r>
            <a:r>
              <a:rPr lang="en-US" altLang="zh-CN" sz="2400" dirty="0" smtClean="0">
                <a:latin typeface="Times New Roman"/>
                <a:cs typeface="Times New Roman"/>
              </a:rPr>
              <a:t>the</a:t>
            </a:r>
            <a:r>
              <a:rPr lang="zh-CN" altLang="en-US" sz="2400" dirty="0" smtClean="0">
                <a:latin typeface="Times New Roman"/>
                <a:cs typeface="Times New Roman"/>
              </a:rPr>
              <a:t> </a:t>
            </a:r>
            <a:r>
              <a:rPr lang="en-US" altLang="zh-CN" sz="2400" dirty="0" smtClean="0">
                <a:latin typeface="Times New Roman"/>
                <a:cs typeface="Times New Roman"/>
              </a:rPr>
              <a:t>preparation:</a:t>
            </a:r>
            <a:r>
              <a:rPr lang="en-US" altLang="zh-CN" sz="2400" dirty="0">
                <a:latin typeface="Times New Roman"/>
                <a:cs typeface="Times New Roman"/>
              </a:rPr>
              <a:t> </a:t>
            </a:r>
            <a:r>
              <a:rPr lang="en-US" altLang="zh-CN" sz="2400" dirty="0" smtClean="0">
                <a:latin typeface="Times New Roman"/>
                <a:cs typeface="Times New Roman"/>
              </a:rPr>
              <a:t>&gt;=3 hours</a:t>
            </a:r>
            <a:endParaRPr lang="en-US" altLang="zh-CN" sz="2400" dirty="0">
              <a:latin typeface="Times New Roman"/>
              <a:cs typeface="Times New Roman"/>
            </a:endParaRPr>
          </a:p>
          <a:p>
            <a:endParaRPr lang="en-US" altLang="zh-CN" sz="2400" dirty="0" smtClean="0">
              <a:latin typeface="Times New Roman"/>
              <a:cs typeface="Times New Roman"/>
            </a:endParaRPr>
          </a:p>
        </p:txBody>
      </p:sp>
    </p:spTree>
    <p:extLst>
      <p:ext uri="{BB962C8B-B14F-4D97-AF65-F5344CB8AC3E}">
        <p14:creationId xmlns:p14="http://schemas.microsoft.com/office/powerpoint/2010/main" val="162202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31189"/>
            <a:ext cx="8229600" cy="809298"/>
          </a:xfrm>
        </p:spPr>
        <p:txBody>
          <a:bodyPr>
            <a:normAutofit/>
          </a:bodyPr>
          <a:lstStyle/>
          <a:p>
            <a:r>
              <a:rPr lang="zh-CN" altLang="en-US" dirty="0" smtClean="0">
                <a:latin typeface="Times New Roman"/>
                <a:cs typeface="Times New Roman"/>
              </a:rPr>
              <a:t>生物信息学的两大门派</a:t>
            </a:r>
            <a:endParaRPr lang="en-US" dirty="0">
              <a:latin typeface="Times New Roman"/>
              <a:cs typeface="Times New Roman"/>
            </a:endParaRPr>
          </a:p>
        </p:txBody>
      </p:sp>
      <p:pic>
        <p:nvPicPr>
          <p:cNvPr id="6" name="Picture 5" descr="生物信息学-两大门派.jpg"/>
          <p:cNvPicPr>
            <a:picLocks noChangeAspect="1"/>
          </p:cNvPicPr>
          <p:nvPr/>
        </p:nvPicPr>
        <p:blipFill rotWithShape="1">
          <a:blip r:embed="rId2">
            <a:extLst>
              <a:ext uri="{28A0092B-C50C-407E-A947-70E740481C1C}">
                <a14:useLocalDpi xmlns:a14="http://schemas.microsoft.com/office/drawing/2010/main" val="0"/>
              </a:ext>
            </a:extLst>
          </a:blip>
          <a:srcRect l="8374" r="16701"/>
          <a:stretch/>
        </p:blipFill>
        <p:spPr>
          <a:xfrm rot="16200000">
            <a:off x="2117950" y="-569238"/>
            <a:ext cx="4894650" cy="8710420"/>
          </a:xfrm>
          <a:prstGeom prst="rect">
            <a:avLst/>
          </a:prstGeom>
        </p:spPr>
      </p:pic>
      <p:sp>
        <p:nvSpPr>
          <p:cNvPr id="7" name="Content Placeholder 2"/>
          <p:cNvSpPr txBox="1">
            <a:spLocks/>
          </p:cNvSpPr>
          <p:nvPr/>
        </p:nvSpPr>
        <p:spPr>
          <a:xfrm>
            <a:off x="6474503" y="6508134"/>
            <a:ext cx="2669497" cy="34986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200" dirty="0" smtClean="0">
                <a:latin typeface="Times New Roman"/>
                <a:cs typeface="Times New Roman"/>
              </a:rPr>
              <a:t>Bioinformatics And functional Genomics, 3</a:t>
            </a:r>
            <a:r>
              <a:rPr lang="en-US" altLang="zh-CN" sz="1200" baseline="30000" dirty="0" smtClean="0">
                <a:latin typeface="Times New Roman"/>
                <a:cs typeface="Times New Roman"/>
              </a:rPr>
              <a:t>rd</a:t>
            </a:r>
            <a:r>
              <a:rPr lang="en-US" altLang="zh-CN" sz="1200" dirty="0" smtClean="0">
                <a:latin typeface="Times New Roman"/>
                <a:cs typeface="Times New Roman"/>
              </a:rPr>
              <a:t>, Page 15</a:t>
            </a:r>
            <a:endParaRPr lang="en-US" altLang="zh-CN" sz="1200" dirty="0">
              <a:latin typeface="Times New Roman"/>
              <a:cs typeface="Times New Roman"/>
            </a:endParaRPr>
          </a:p>
        </p:txBody>
      </p:sp>
    </p:spTree>
    <p:extLst>
      <p:ext uri="{BB962C8B-B14F-4D97-AF65-F5344CB8AC3E}">
        <p14:creationId xmlns:p14="http://schemas.microsoft.com/office/powerpoint/2010/main" val="2631117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7588422" cy="4525963"/>
          </a:xfrm>
        </p:spPr>
        <p:txBody>
          <a:bodyPr/>
          <a:lstStyle/>
          <a:p>
            <a:r>
              <a:rPr lang="en-US" dirty="0">
                <a:latin typeface="Times New Roman"/>
                <a:cs typeface="Times New Roman"/>
              </a:rPr>
              <a:t>http://</a:t>
            </a:r>
            <a:r>
              <a:rPr lang="en-US" dirty="0" err="1">
                <a:latin typeface="Times New Roman"/>
                <a:cs typeface="Times New Roman"/>
              </a:rPr>
              <a:t>www.longwoodgenomics.org</a:t>
            </a:r>
            <a:r>
              <a:rPr lang="en-US" dirty="0">
                <a:latin typeface="Times New Roman"/>
                <a:cs typeface="Times New Roman"/>
              </a:rPr>
              <a:t>/2014/10/11/levels-of-bioinformatics-research/</a:t>
            </a:r>
          </a:p>
        </p:txBody>
      </p:sp>
      <p:sp>
        <p:nvSpPr>
          <p:cNvPr id="4" name="Title 1"/>
          <p:cNvSpPr>
            <a:spLocks noGrp="1"/>
          </p:cNvSpPr>
          <p:nvPr>
            <p:ph type="title"/>
          </p:nvPr>
        </p:nvSpPr>
        <p:spPr>
          <a:xfrm>
            <a:off x="457200" y="220432"/>
            <a:ext cx="8229600" cy="1143000"/>
          </a:xfrm>
        </p:spPr>
        <p:txBody>
          <a:bodyPr>
            <a:normAutofit/>
          </a:bodyPr>
          <a:lstStyle/>
          <a:p>
            <a:r>
              <a:rPr lang="en-US" dirty="0" smtClean="0">
                <a:latin typeface="Times New Roman"/>
                <a:cs typeface="Times New Roman"/>
              </a:rPr>
              <a:t>Further reading</a:t>
            </a:r>
            <a:endParaRPr lang="en-US" dirty="0">
              <a:latin typeface="Times New Roman"/>
              <a:cs typeface="Times New Roman"/>
            </a:endParaRPr>
          </a:p>
        </p:txBody>
      </p:sp>
      <p:pic>
        <p:nvPicPr>
          <p:cNvPr id="5" name="Picture 4"/>
          <p:cNvPicPr>
            <a:picLocks noChangeAspect="1"/>
          </p:cNvPicPr>
          <p:nvPr/>
        </p:nvPicPr>
        <p:blipFill>
          <a:blip r:embed="rId2"/>
          <a:stretch>
            <a:fillRect/>
          </a:stretch>
        </p:blipFill>
        <p:spPr>
          <a:xfrm>
            <a:off x="7821483" y="1794532"/>
            <a:ext cx="750330" cy="1060812"/>
          </a:xfrm>
          <a:prstGeom prst="rect">
            <a:avLst/>
          </a:prstGeom>
        </p:spPr>
      </p:pic>
    </p:spTree>
    <p:extLst>
      <p:ext uri="{BB962C8B-B14F-4D97-AF65-F5344CB8AC3E}">
        <p14:creationId xmlns:p14="http://schemas.microsoft.com/office/powerpoint/2010/main" val="42035739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week1.class</a:t>
            </a:r>
            <a:r>
              <a:rPr lang="en-US" altLang="zh-CN" dirty="0" smtClean="0">
                <a:latin typeface="Times New Roman"/>
                <a:cs typeface="Times New Roman"/>
              </a:rPr>
              <a:t>3</a:t>
            </a:r>
            <a:endParaRPr lang="en-US" dirty="0">
              <a:latin typeface="Times New Roman"/>
              <a:cs typeface="Times New Roman"/>
            </a:endParaRPr>
          </a:p>
        </p:txBody>
      </p:sp>
      <p:sp>
        <p:nvSpPr>
          <p:cNvPr id="3" name="Content Placeholder 2"/>
          <p:cNvSpPr>
            <a:spLocks noGrp="1"/>
          </p:cNvSpPr>
          <p:nvPr>
            <p:ph idx="1"/>
          </p:nvPr>
        </p:nvSpPr>
        <p:spPr/>
        <p:txBody>
          <a:bodyPr/>
          <a:lstStyle/>
          <a:p>
            <a:r>
              <a:rPr lang="en-US" altLang="zh-CN" dirty="0" smtClean="0">
                <a:solidFill>
                  <a:srgbClr val="D9D9D9"/>
                </a:solidFill>
                <a:latin typeface="Times New Roman"/>
                <a:cs typeface="Times New Roman"/>
              </a:rPr>
              <a:t>1</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What is the definition of Bioinformatics</a:t>
            </a:r>
          </a:p>
          <a:p>
            <a:r>
              <a:rPr lang="en-US" altLang="zh-CN" dirty="0" smtClean="0">
                <a:latin typeface="Times New Roman"/>
                <a:cs typeface="Times New Roman"/>
              </a:rPr>
              <a:t>2.   Why is Bioinformatics important</a:t>
            </a:r>
          </a:p>
          <a:p>
            <a:r>
              <a:rPr lang="en-US" altLang="zh-CN" dirty="0" smtClean="0">
                <a:solidFill>
                  <a:srgbClr val="D9D9D9"/>
                </a:solidFill>
                <a:latin typeface="Times New Roman"/>
                <a:cs typeface="Times New Roman"/>
              </a:rPr>
              <a:t>3.   What is a good or bad </a:t>
            </a:r>
            <a:r>
              <a:rPr lang="en-US" altLang="zh-CN" dirty="0" err="1" smtClean="0">
                <a:solidFill>
                  <a:srgbClr val="D9D9D9"/>
                </a:solidFill>
                <a:latin typeface="Times New Roman"/>
                <a:cs typeface="Times New Roman"/>
              </a:rPr>
              <a:t>bioinformatician</a:t>
            </a:r>
            <a:r>
              <a:rPr lang="en-US" altLang="zh-CN" dirty="0" smtClean="0">
                <a:solidFill>
                  <a:srgbClr val="D9D9D9"/>
                </a:solidFill>
                <a:latin typeface="Times New Roman"/>
                <a:cs typeface="Times New Roman"/>
              </a:rPr>
              <a:t>?</a:t>
            </a:r>
          </a:p>
          <a:p>
            <a:r>
              <a:rPr lang="en-US" altLang="zh-CN" dirty="0" smtClean="0">
                <a:solidFill>
                  <a:srgbClr val="D9D9D9"/>
                </a:solidFill>
                <a:latin typeface="Times New Roman"/>
                <a:cs typeface="Times New Roman"/>
              </a:rPr>
              <a:t>4.   Some general principles </a:t>
            </a:r>
          </a:p>
          <a:p>
            <a:r>
              <a:rPr lang="en-US" altLang="zh-CN" dirty="0" smtClean="0">
                <a:solidFill>
                  <a:srgbClr val="D9D9D9"/>
                </a:solidFill>
                <a:latin typeface="Times New Roman"/>
                <a:cs typeface="Times New Roman"/>
              </a:rPr>
              <a:t>5.   Where</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to</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learn</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how</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to</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solve</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millions</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problem</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you</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will</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encounter</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when</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doing</a:t>
            </a:r>
            <a:r>
              <a:rPr lang="zh-CN" altLang="en-US" dirty="0" smtClean="0">
                <a:solidFill>
                  <a:srgbClr val="D9D9D9"/>
                </a:solidFill>
                <a:latin typeface="Times New Roman"/>
                <a:cs typeface="Times New Roman"/>
              </a:rPr>
              <a:t> </a:t>
            </a:r>
            <a:r>
              <a:rPr lang="en-US" altLang="zh-CN" dirty="0" smtClean="0">
                <a:solidFill>
                  <a:srgbClr val="D9D9D9"/>
                </a:solidFill>
                <a:latin typeface="Times New Roman"/>
                <a:cs typeface="Times New Roman"/>
              </a:rPr>
              <a:t>Bioinformatics?</a:t>
            </a:r>
            <a:endParaRPr lang="en-US" altLang="zh-CN" dirty="0">
              <a:solidFill>
                <a:srgbClr val="D9D9D9"/>
              </a:solidFill>
              <a:latin typeface="Times New Roman"/>
              <a:cs typeface="Times New Roman"/>
            </a:endParaRPr>
          </a:p>
          <a:p>
            <a:endParaRPr lang="en-US" altLang="zh-CN" dirty="0" smtClean="0">
              <a:solidFill>
                <a:srgbClr val="D9D9D9"/>
              </a:solidFill>
              <a:latin typeface="Times New Roman"/>
              <a:cs typeface="Times New Roman"/>
            </a:endParaRPr>
          </a:p>
        </p:txBody>
      </p:sp>
    </p:spTree>
    <p:extLst>
      <p:ext uri="{BB962C8B-B14F-4D97-AF65-F5344CB8AC3E}">
        <p14:creationId xmlns:p14="http://schemas.microsoft.com/office/powerpoint/2010/main" val="30808127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432"/>
            <a:ext cx="8229600" cy="1143000"/>
          </a:xfrm>
        </p:spPr>
        <p:txBody>
          <a:bodyPr>
            <a:normAutofit/>
          </a:bodyPr>
          <a:lstStyle/>
          <a:p>
            <a:r>
              <a:rPr lang="en-US" dirty="0" smtClean="0">
                <a:latin typeface="Times New Roman"/>
                <a:cs typeface="Times New Roman"/>
              </a:rPr>
              <a:t>Why is Bioinformatics important?</a:t>
            </a:r>
            <a:endParaRPr lang="en-US" dirty="0">
              <a:latin typeface="Times New Roman"/>
              <a:cs typeface="Times New Roman"/>
            </a:endParaRPr>
          </a:p>
        </p:txBody>
      </p:sp>
      <p:sp>
        <p:nvSpPr>
          <p:cNvPr id="3" name="Content Placeholder 2"/>
          <p:cNvSpPr>
            <a:spLocks noGrp="1"/>
          </p:cNvSpPr>
          <p:nvPr>
            <p:ph idx="1"/>
          </p:nvPr>
        </p:nvSpPr>
        <p:spPr>
          <a:xfrm>
            <a:off x="223943" y="1379237"/>
            <a:ext cx="8229600" cy="3673688"/>
          </a:xfrm>
        </p:spPr>
        <p:txBody>
          <a:bodyPr>
            <a:normAutofit/>
          </a:bodyPr>
          <a:lstStyle/>
          <a:p>
            <a:r>
              <a:rPr lang="en-US" altLang="zh-CN" dirty="0" smtClean="0">
                <a:latin typeface="Times New Roman"/>
                <a:cs typeface="Times New Roman"/>
              </a:rPr>
              <a:t>In many cases, generating mass amount of data is easy, making sense of the data is much more difficult. </a:t>
            </a:r>
          </a:p>
          <a:p>
            <a:endParaRPr lang="en-US" altLang="zh-CN" dirty="0">
              <a:latin typeface="Times New Roman"/>
              <a:cs typeface="Times New Roman"/>
            </a:endParaRPr>
          </a:p>
        </p:txBody>
      </p:sp>
      <p:pic>
        <p:nvPicPr>
          <p:cNvPr id="4" name="Picture 3" descr="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940" y="2478659"/>
            <a:ext cx="4439332" cy="4365343"/>
          </a:xfrm>
          <a:prstGeom prst="rect">
            <a:avLst/>
          </a:prstGeom>
        </p:spPr>
      </p:pic>
      <p:sp>
        <p:nvSpPr>
          <p:cNvPr id="5" name="Content Placeholder 2"/>
          <p:cNvSpPr txBox="1">
            <a:spLocks/>
          </p:cNvSpPr>
          <p:nvPr/>
        </p:nvSpPr>
        <p:spPr>
          <a:xfrm>
            <a:off x="6474503" y="6485456"/>
            <a:ext cx="2669497" cy="3498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200" dirty="0" smtClean="0">
                <a:latin typeface="Times New Roman"/>
                <a:cs typeface="Times New Roman"/>
              </a:rPr>
              <a:t>Vivien Marx. Nature 498,255-260,2013</a:t>
            </a:r>
            <a:endParaRPr lang="en-US" altLang="zh-CN" sz="1200" dirty="0">
              <a:latin typeface="Times New Roman"/>
              <a:cs typeface="Times New Roman"/>
            </a:endParaRPr>
          </a:p>
        </p:txBody>
      </p:sp>
    </p:spTree>
    <p:extLst>
      <p:ext uri="{BB962C8B-B14F-4D97-AF65-F5344CB8AC3E}">
        <p14:creationId xmlns:p14="http://schemas.microsoft.com/office/powerpoint/2010/main" val="68370736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432"/>
            <a:ext cx="8229600" cy="1143000"/>
          </a:xfrm>
        </p:spPr>
        <p:txBody>
          <a:bodyPr>
            <a:normAutofit/>
          </a:bodyPr>
          <a:lstStyle/>
          <a:p>
            <a:r>
              <a:rPr lang="en-US" dirty="0" smtClean="0">
                <a:latin typeface="Times New Roman"/>
                <a:cs typeface="Times New Roman"/>
              </a:rPr>
              <a:t>Why Bioinformatics is important</a:t>
            </a:r>
            <a:endParaRPr lang="en-US" dirty="0">
              <a:latin typeface="Times New Roman"/>
              <a:cs typeface="Times New Roman"/>
            </a:endParaRPr>
          </a:p>
        </p:txBody>
      </p:sp>
      <p:sp>
        <p:nvSpPr>
          <p:cNvPr id="3" name="Content Placeholder 2"/>
          <p:cNvSpPr>
            <a:spLocks noGrp="1"/>
          </p:cNvSpPr>
          <p:nvPr>
            <p:ph idx="1"/>
          </p:nvPr>
        </p:nvSpPr>
        <p:spPr>
          <a:xfrm>
            <a:off x="586787" y="1246811"/>
            <a:ext cx="8229600" cy="3673688"/>
          </a:xfrm>
        </p:spPr>
        <p:txBody>
          <a:bodyPr>
            <a:normAutofit/>
          </a:bodyPr>
          <a:lstStyle/>
          <a:p>
            <a:pPr marL="0" indent="0">
              <a:buNone/>
            </a:pPr>
            <a:r>
              <a:rPr lang="en-US" altLang="zh-CN" dirty="0" smtClean="0">
                <a:latin typeface="Times New Roman"/>
                <a:cs typeface="Times New Roman"/>
              </a:rPr>
              <a:t>Technology enable new angel or high resolution in generating data, which keeps bring more and more complicated computational problem in biology, and also new opportunities and challenges to look into old data.  </a:t>
            </a:r>
          </a:p>
        </p:txBody>
      </p:sp>
      <p:pic>
        <p:nvPicPr>
          <p:cNvPr id="4" name="Picture 3"/>
          <p:cNvPicPr>
            <a:picLocks noChangeAspect="1"/>
          </p:cNvPicPr>
          <p:nvPr/>
        </p:nvPicPr>
        <p:blipFill>
          <a:blip r:embed="rId2"/>
          <a:stretch>
            <a:fillRect/>
          </a:stretch>
        </p:blipFill>
        <p:spPr>
          <a:xfrm>
            <a:off x="184897" y="4419600"/>
            <a:ext cx="3124200" cy="2438400"/>
          </a:xfrm>
          <a:prstGeom prst="rect">
            <a:avLst/>
          </a:prstGeom>
        </p:spPr>
      </p:pic>
      <p:pic>
        <p:nvPicPr>
          <p:cNvPr id="5" name="Picture 4"/>
          <p:cNvPicPr>
            <a:picLocks noChangeAspect="1"/>
          </p:cNvPicPr>
          <p:nvPr/>
        </p:nvPicPr>
        <p:blipFill rotWithShape="1">
          <a:blip r:embed="rId3"/>
          <a:srcRect r="47724"/>
          <a:stretch/>
        </p:blipFill>
        <p:spPr>
          <a:xfrm>
            <a:off x="3734318" y="4709121"/>
            <a:ext cx="2602499" cy="2019300"/>
          </a:xfrm>
          <a:prstGeom prst="rect">
            <a:avLst/>
          </a:prstGeom>
        </p:spPr>
      </p:pic>
      <p:sp>
        <p:nvSpPr>
          <p:cNvPr id="6" name="TextBox 5"/>
          <p:cNvSpPr txBox="1"/>
          <p:nvPr/>
        </p:nvSpPr>
        <p:spPr>
          <a:xfrm>
            <a:off x="1157949" y="4159505"/>
            <a:ext cx="2151148" cy="369332"/>
          </a:xfrm>
          <a:prstGeom prst="rect">
            <a:avLst/>
          </a:prstGeom>
          <a:noFill/>
        </p:spPr>
        <p:txBody>
          <a:bodyPr wrap="square" rtlCol="0">
            <a:spAutoFit/>
          </a:bodyPr>
          <a:lstStyle/>
          <a:p>
            <a:r>
              <a:rPr lang="en-US" dirty="0" smtClean="0">
                <a:latin typeface="Times New Roman"/>
                <a:cs typeface="Times New Roman"/>
              </a:rPr>
              <a:t>DNA/RNA-</a:t>
            </a:r>
            <a:r>
              <a:rPr lang="en-US" dirty="0" err="1" smtClean="0">
                <a:latin typeface="Times New Roman"/>
                <a:cs typeface="Times New Roman"/>
              </a:rPr>
              <a:t>Seq</a:t>
            </a:r>
            <a:endParaRPr lang="en-US" dirty="0">
              <a:latin typeface="Times New Roman"/>
              <a:cs typeface="Times New Roman"/>
            </a:endParaRPr>
          </a:p>
        </p:txBody>
      </p:sp>
      <p:sp>
        <p:nvSpPr>
          <p:cNvPr id="7" name="TextBox 6"/>
          <p:cNvSpPr txBox="1"/>
          <p:nvPr/>
        </p:nvSpPr>
        <p:spPr>
          <a:xfrm>
            <a:off x="4342691" y="4234934"/>
            <a:ext cx="2151148" cy="369332"/>
          </a:xfrm>
          <a:prstGeom prst="rect">
            <a:avLst/>
          </a:prstGeom>
          <a:noFill/>
        </p:spPr>
        <p:txBody>
          <a:bodyPr wrap="square" rtlCol="0">
            <a:spAutoFit/>
          </a:bodyPr>
          <a:lstStyle/>
          <a:p>
            <a:r>
              <a:rPr lang="en-US" dirty="0" smtClean="0">
                <a:latin typeface="Times New Roman"/>
                <a:cs typeface="Times New Roman"/>
              </a:rPr>
              <a:t>Proteomics</a:t>
            </a:r>
            <a:endParaRPr lang="en-US" dirty="0">
              <a:latin typeface="Times New Roman"/>
              <a:cs typeface="Times New Roman"/>
            </a:endParaRPr>
          </a:p>
        </p:txBody>
      </p:sp>
      <p:sp>
        <p:nvSpPr>
          <p:cNvPr id="8" name="TextBox 7"/>
          <p:cNvSpPr txBox="1"/>
          <p:nvPr/>
        </p:nvSpPr>
        <p:spPr>
          <a:xfrm>
            <a:off x="586787" y="1363432"/>
            <a:ext cx="8100013" cy="2349360"/>
          </a:xfrm>
          <a:prstGeom prst="rect">
            <a:avLst/>
          </a:prstGeom>
          <a:solidFill>
            <a:schemeClr val="bg1"/>
          </a:solidFill>
        </p:spPr>
        <p:txBody>
          <a:bodyPr wrap="square" rtlCol="0">
            <a:spAutoFit/>
          </a:bodyPr>
          <a:lstStyle/>
          <a:p>
            <a:r>
              <a:rPr lang="en-US" sz="4000" dirty="0" smtClean="0">
                <a:latin typeface="Times New Roman"/>
                <a:cs typeface="Times New Roman"/>
              </a:rPr>
              <a:t>O(complexity of analysis)=</a:t>
            </a:r>
            <a:r>
              <a:rPr lang="en-US" sz="4000" dirty="0" smtClean="0">
                <a:solidFill>
                  <a:srgbClr val="FF0000"/>
                </a:solidFill>
                <a:latin typeface="Times New Roman"/>
                <a:cs typeface="Times New Roman"/>
              </a:rPr>
              <a:t>2</a:t>
            </a:r>
            <a:r>
              <a:rPr lang="en-US" sz="4000" baseline="30000" dirty="0" smtClean="0">
                <a:solidFill>
                  <a:srgbClr val="FF0000"/>
                </a:solidFill>
                <a:latin typeface="Times New Roman"/>
                <a:cs typeface="Times New Roman"/>
              </a:rPr>
              <a:t>N</a:t>
            </a:r>
          </a:p>
          <a:p>
            <a:endParaRPr lang="en-US" sz="4000" baseline="30000" dirty="0">
              <a:latin typeface="Times New Roman"/>
              <a:cs typeface="Times New Roman"/>
            </a:endParaRPr>
          </a:p>
          <a:p>
            <a:endParaRPr lang="en-US" sz="4000" baseline="30000" dirty="0" smtClean="0">
              <a:latin typeface="Times New Roman"/>
              <a:cs typeface="Times New Roman"/>
            </a:endParaRPr>
          </a:p>
          <a:p>
            <a:endParaRPr lang="en-US" sz="4000" baseline="30000" dirty="0">
              <a:latin typeface="Times New Roman"/>
              <a:cs typeface="Times New Roman"/>
            </a:endParaRPr>
          </a:p>
          <a:p>
            <a:endParaRPr lang="en-US" sz="4000" baseline="30000" dirty="0">
              <a:latin typeface="Times New Roman"/>
              <a:cs typeface="Times New Roman"/>
            </a:endParaRPr>
          </a:p>
        </p:txBody>
      </p:sp>
    </p:spTree>
    <p:extLst>
      <p:ext uri="{BB962C8B-B14F-4D97-AF65-F5344CB8AC3E}">
        <p14:creationId xmlns:p14="http://schemas.microsoft.com/office/powerpoint/2010/main" val="1290504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0432"/>
            <a:ext cx="8229600" cy="1143000"/>
          </a:xfrm>
        </p:spPr>
        <p:txBody>
          <a:bodyPr>
            <a:normAutofit/>
          </a:bodyPr>
          <a:lstStyle/>
          <a:p>
            <a:r>
              <a:rPr lang="en-US" dirty="0" smtClean="0">
                <a:latin typeface="Times New Roman"/>
                <a:cs typeface="Times New Roman"/>
              </a:rPr>
              <a:t>Unmet needs for Bioinformatics</a:t>
            </a:r>
            <a:endParaRPr lang="en-US" dirty="0">
              <a:latin typeface="Times New Roman"/>
              <a:cs typeface="Times New Roman"/>
            </a:endParaRPr>
          </a:p>
        </p:txBody>
      </p:sp>
      <p:pic>
        <p:nvPicPr>
          <p:cNvPr id="6" name="Picture 5" descr="Screen Shot 2017-09-16 at 10.22.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9064"/>
            <a:ext cx="9144000" cy="4055806"/>
          </a:xfrm>
          <a:prstGeom prst="rect">
            <a:avLst/>
          </a:prstGeom>
        </p:spPr>
      </p:pic>
      <p:sp>
        <p:nvSpPr>
          <p:cNvPr id="7" name="Rectangle 6"/>
          <p:cNvSpPr/>
          <p:nvPr/>
        </p:nvSpPr>
        <p:spPr>
          <a:xfrm>
            <a:off x="3733663" y="6488668"/>
            <a:ext cx="5410337" cy="369332"/>
          </a:xfrm>
          <a:prstGeom prst="rect">
            <a:avLst/>
          </a:prstGeom>
        </p:spPr>
        <p:txBody>
          <a:bodyPr wrap="square">
            <a:spAutoFit/>
          </a:bodyPr>
          <a:lstStyle/>
          <a:p>
            <a:r>
              <a:rPr lang="en-US" dirty="0">
                <a:latin typeface="Times New Roman"/>
                <a:cs typeface="Times New Roman"/>
              </a:rPr>
              <a:t>http://</a:t>
            </a:r>
            <a:r>
              <a:rPr lang="en-US" dirty="0" err="1">
                <a:latin typeface="Times New Roman"/>
                <a:cs typeface="Times New Roman"/>
              </a:rPr>
              <a:t>www.biorxiv.org</a:t>
            </a:r>
            <a:r>
              <a:rPr lang="en-US" dirty="0">
                <a:latin typeface="Times New Roman"/>
                <a:cs typeface="Times New Roman"/>
              </a:rPr>
              <a:t>/content/early/2017/02/15/108555</a:t>
            </a:r>
          </a:p>
        </p:txBody>
      </p:sp>
    </p:spTree>
    <p:extLst>
      <p:ext uri="{BB962C8B-B14F-4D97-AF65-F5344CB8AC3E}">
        <p14:creationId xmlns:p14="http://schemas.microsoft.com/office/powerpoint/2010/main" val="42109774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859</TotalTime>
  <Words>900</Words>
  <Application>Microsoft Macintosh PowerPoint</Application>
  <PresentationFormat>On-screen Show (4:3)</PresentationFormat>
  <Paragraphs>118</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Bioinformatics （生物信息学） BME1063.01 Lecture1. Class3  </vt:lpstr>
      <vt:lpstr>week1.class3</vt:lpstr>
      <vt:lpstr>What is the definition of bioinformatics</vt:lpstr>
      <vt:lpstr>生物信息学的两大门派</vt:lpstr>
      <vt:lpstr>Further reading</vt:lpstr>
      <vt:lpstr>week1.class3</vt:lpstr>
      <vt:lpstr>Why is Bioinformatics important?</vt:lpstr>
      <vt:lpstr>Why Bioinformatics is important</vt:lpstr>
      <vt:lpstr>Unmet needs for Bioinformatics</vt:lpstr>
      <vt:lpstr>week1.class3</vt:lpstr>
      <vt:lpstr>What is a good or bad bioinformatician</vt:lpstr>
      <vt:lpstr>week1.class3</vt:lpstr>
      <vt:lpstr>Principle Zero: number may mean something, think why you got that number</vt:lpstr>
      <vt:lpstr>PowerPoint Presentation</vt:lpstr>
      <vt:lpstr>Principle I: do not fully trust the number, plot it</vt:lpstr>
      <vt:lpstr>Principle I: do not fully trust the number, plot it</vt:lpstr>
      <vt:lpstr>Principle II: mistake happened, double check your results in each step</vt:lpstr>
      <vt:lpstr>Principle II: mistake happened, double check your results in each step</vt:lpstr>
      <vt:lpstr>Principle II: mistake happened, double check your results in each step</vt:lpstr>
      <vt:lpstr>PowerPoint Presentation</vt:lpstr>
      <vt:lpstr>Principle III: when you do not know how to solve/understand the problem globally, go to raw data and start from individual examples</vt:lpstr>
      <vt:lpstr>PowerPoint Presentation</vt:lpstr>
      <vt:lpstr>week1.class3</vt:lpstr>
      <vt:lpstr>No.1 Go to places: biostars.org</vt:lpstr>
      <vt:lpstr>Side notes: use Python not perl </vt:lpstr>
      <vt:lpstr>Side notes: recommended programming languages</vt:lpstr>
      <vt:lpstr>No.2 Go to places: seqanswers.com</vt:lpstr>
      <vt:lpstr>No.3 Go to places (more coding/computer then Bioinformatics): stackoverflow.com </vt:lpstr>
      <vt:lpstr>No.4 use bing and google (and do your search in English)</vt:lpstr>
      <vt:lpstr>No.4 use bing and google (and do your search in English)</vt:lpstr>
      <vt:lpstr>No.4 use bing and google (and do your search in English)</vt:lpstr>
      <vt:lpstr>No.4 use bing and google (and do your search in English)</vt:lpstr>
      <vt:lpstr>No.4 use bing and google (and do your search in English)</vt:lpstr>
      <vt:lpstr>No.5 团结就是力量 (I suggest you form a wechat group and help each other)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Bioinformatics </dc:title>
  <dc:creator>liye</dc:creator>
  <cp:lastModifiedBy>liye</cp:lastModifiedBy>
  <cp:revision>370</cp:revision>
  <dcterms:created xsi:type="dcterms:W3CDTF">2017-09-11T08:15:57Z</dcterms:created>
  <dcterms:modified xsi:type="dcterms:W3CDTF">2017-09-19T12:43:35Z</dcterms:modified>
</cp:coreProperties>
</file>